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50" r:id="rId2"/>
    <p:sldId id="514" r:id="rId3"/>
    <p:sldId id="486" r:id="rId4"/>
    <p:sldId id="500" r:id="rId5"/>
    <p:sldId id="501" r:id="rId6"/>
    <p:sldId id="496" r:id="rId7"/>
    <p:sldId id="455" r:id="rId8"/>
    <p:sldId id="457" r:id="rId9"/>
    <p:sldId id="502" r:id="rId10"/>
    <p:sldId id="504" r:id="rId11"/>
    <p:sldId id="506" r:id="rId12"/>
    <p:sldId id="508" r:id="rId13"/>
    <p:sldId id="509" r:id="rId14"/>
    <p:sldId id="510" r:id="rId15"/>
    <p:sldId id="512" r:id="rId16"/>
    <p:sldId id="513"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and Presentation Notes" id="{2C029CB0-FFDE-4F23-A68D-B2B3458AAB6F}">
          <p14:sldIdLst>
            <p14:sldId id="350"/>
            <p14:sldId id="514"/>
          </p14:sldIdLst>
        </p14:section>
        <p14:section name="Introduction: Changing the Conversation" id="{D431EE49-5969-4703-B8EA-9C3922101B59}">
          <p14:sldIdLst>
            <p14:sldId id="486"/>
            <p14:sldId id="500"/>
            <p14:sldId id="501"/>
            <p14:sldId id="496"/>
            <p14:sldId id="455"/>
            <p14:sldId id="457"/>
            <p14:sldId id="502"/>
            <p14:sldId id="504"/>
            <p14:sldId id="506"/>
            <p14:sldId id="508"/>
            <p14:sldId id="509"/>
            <p14:sldId id="510"/>
            <p14:sldId id="512"/>
            <p14:sldId id="51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 Flandreau" initials="kf" lastIdx="7" clrIdx="0"/>
  <p:cmAuthor id="1" name="Ananthanarayan Sundaram" initials="AS" lastIdx="31" clrIdx="1"/>
  <p:cmAuthor id="2" name="kelleyc" initials="k" lastIdx="37" clrIdx="2"/>
  <p:cmAuthor id="3" name="Sigurd Gustafsson" initials="SG"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BE1"/>
    <a:srgbClr val="FFFFFF"/>
    <a:srgbClr val="00303A"/>
    <a:srgbClr val="0083AE"/>
    <a:srgbClr val="00495B"/>
    <a:srgbClr val="00AFDB"/>
    <a:srgbClr val="77D0EA"/>
    <a:srgbClr val="95D8EE"/>
    <a:srgbClr val="56C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6" autoAdjust="0"/>
    <p:restoredTop sz="60841" autoAdjust="0"/>
  </p:normalViewPr>
  <p:slideViewPr>
    <p:cSldViewPr>
      <p:cViewPr>
        <p:scale>
          <a:sx n="70" d="100"/>
          <a:sy n="70" d="100"/>
        </p:scale>
        <p:origin x="-1224" y="-186"/>
      </p:cViewPr>
      <p:guideLst>
        <p:guide orient="horz" pos="2160"/>
        <p:guide pos="3839"/>
      </p:guideLst>
    </p:cSldViewPr>
  </p:slideViewPr>
  <p:outlineViewPr>
    <p:cViewPr>
      <p:scale>
        <a:sx n="33" d="100"/>
        <a:sy n="33" d="100"/>
      </p:scale>
      <p:origin x="0" y="36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361442-B58A-479B-8A29-A6195442E9DA}" type="datetimeFigureOut">
              <a:rPr lang="en-US" smtClean="0"/>
              <a:pPr/>
              <a:t>10/14/2011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D6AF7E-D3C3-4DE7-A88C-0CCCA04B424B}" type="slidenum">
              <a:rPr lang="en-US" smtClean="0"/>
              <a:pPr/>
              <a:t>‹#›</a:t>
            </a:fld>
            <a:endParaRPr lang="en-US"/>
          </a:p>
        </p:txBody>
      </p:sp>
    </p:spTree>
    <p:extLst>
      <p:ext uri="{BB962C8B-B14F-4D97-AF65-F5344CB8AC3E}">
        <p14:creationId xmlns:p14="http://schemas.microsoft.com/office/powerpoint/2010/main" val="207718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7FD29-47C1-47FA-A884-59C9DEE39B84}" type="datetimeFigureOut">
              <a:rPr lang="en-US" smtClean="0"/>
              <a:pPr/>
              <a:t>10/14/2011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0614F-C456-4093-A2B3-3B9DE60834AC}" type="slidenum">
              <a:rPr lang="en-US" smtClean="0"/>
              <a:pPr/>
              <a:t>‹#›</a:t>
            </a:fld>
            <a:endParaRPr lang="en-US" dirty="0"/>
          </a:p>
        </p:txBody>
      </p:sp>
    </p:spTree>
    <p:extLst>
      <p:ext uri="{BB962C8B-B14F-4D97-AF65-F5344CB8AC3E}">
        <p14:creationId xmlns:p14="http://schemas.microsoft.com/office/powerpoint/2010/main" val="400080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Key Points:</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Welcome &amp; Thank you</a:t>
            </a:r>
          </a:p>
          <a:p>
            <a:pPr lvl="0"/>
            <a:r>
              <a:rPr lang="en-US" sz="1200" kern="1200" dirty="0" smtClean="0">
                <a:solidFill>
                  <a:schemeClr val="tx1"/>
                </a:solidFill>
                <a:effectLst/>
                <a:latin typeface="+mn-lt"/>
                <a:ea typeface="+mn-ea"/>
                <a:cs typeface="+mn-cs"/>
              </a:rPr>
              <a:t>Tee up what we mean by “changing the conversation”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Talk Track: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Hello and thank you all for joining me today, I am (name and title).  I am excited to be here with you today to change the conversation.  We hear from our customers and partners often that there is still quite a bit of confusion around what is Cloud Computing and even more specifically what is the Private Cloud.  Over the next hour (75 min if the mini-decks are included) we are going to clarify these definitions for you and instead of talking about what you are doing today – we are going to talk to you about what you COULD be doing today to increase your IT focus, respond to business needs with more agility and improve economics.  Sound good?  Great, let’s get started. </a:t>
            </a:r>
          </a:p>
          <a:p>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1</a:t>
            </a:fld>
            <a:endParaRPr lang="en-US" dirty="0"/>
          </a:p>
        </p:txBody>
      </p:sp>
    </p:spTree>
    <p:extLst>
      <p:ext uri="{BB962C8B-B14F-4D97-AF65-F5344CB8AC3E}">
        <p14:creationId xmlns:p14="http://schemas.microsoft.com/office/powerpoint/2010/main" val="370151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Key Points: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Proof of our Public Cloud </a:t>
            </a:r>
            <a:r>
              <a:rPr lang="en-US" sz="1200" kern="1200" dirty="0" err="1" smtClean="0">
                <a:solidFill>
                  <a:schemeClr val="tx1"/>
                </a:solidFill>
                <a:effectLst/>
                <a:latin typeface="+mn-lt"/>
                <a:ea typeface="+mn-ea"/>
                <a:cs typeface="+mn-cs"/>
              </a:rPr>
              <a:t>learnings</a:t>
            </a:r>
            <a:r>
              <a:rPr lang="en-US" sz="1200" kern="1200" dirty="0" smtClean="0">
                <a:solidFill>
                  <a:schemeClr val="tx1"/>
                </a:solidFill>
                <a:effectLst/>
                <a:latin typeface="+mn-lt"/>
                <a:ea typeface="+mn-ea"/>
                <a:cs typeface="+mn-cs"/>
              </a:rPr>
              <a:t> with our customer services:  Hotmail, Messenger, Office 365, Bing, Windows Azure, XBOX Live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Talk Track: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the </a:t>
            </a:r>
            <a:r>
              <a:rPr lang="en-US" sz="1200" kern="1200" dirty="0" err="1" smtClean="0">
                <a:solidFill>
                  <a:schemeClr val="tx1"/>
                </a:solidFill>
                <a:effectLst/>
                <a:latin typeface="+mn-lt"/>
                <a:ea typeface="+mn-ea"/>
                <a:cs typeface="+mn-cs"/>
              </a:rPr>
              <a:t>learnings</a:t>
            </a:r>
            <a:r>
              <a:rPr lang="en-US" sz="1200" kern="1200" dirty="0" smtClean="0">
                <a:solidFill>
                  <a:schemeClr val="tx1"/>
                </a:solidFill>
                <a:effectLst/>
                <a:latin typeface="+mn-lt"/>
                <a:ea typeface="+mn-ea"/>
                <a:cs typeface="+mn-cs"/>
              </a:rPr>
              <a:t> from the public cloud that we've been building for many, many, many years and have proven capabilities as demonstrated by many of our consumer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Did you know? (Note to Speaker – Pick a couple examples from the following list):</a:t>
            </a:r>
          </a:p>
          <a:p>
            <a:pPr lvl="0"/>
            <a:r>
              <a:rPr lang="en-US" sz="1200" kern="1200" dirty="0" smtClean="0">
                <a:solidFill>
                  <a:schemeClr val="tx1"/>
                </a:solidFill>
                <a:effectLst/>
                <a:latin typeface="+mn-lt"/>
                <a:ea typeface="+mn-ea"/>
                <a:cs typeface="+mn-cs"/>
              </a:rPr>
              <a:t>9.9 billion messages a day via Windows Live Messenger</a:t>
            </a:r>
          </a:p>
          <a:p>
            <a:pPr lvl="0"/>
            <a:r>
              <a:rPr lang="en-US" sz="1200" kern="1200" dirty="0" smtClean="0">
                <a:solidFill>
                  <a:schemeClr val="tx1"/>
                </a:solidFill>
                <a:effectLst/>
                <a:latin typeface="+mn-lt"/>
                <a:ea typeface="+mn-ea"/>
                <a:cs typeface="+mn-cs"/>
              </a:rPr>
              <a:t>600 million unique users every month on Windows Live &amp; MSN</a:t>
            </a:r>
          </a:p>
          <a:p>
            <a:pPr lvl="0"/>
            <a:r>
              <a:rPr lang="en-US" sz="1200" kern="1200" dirty="0" smtClean="0">
                <a:solidFill>
                  <a:schemeClr val="tx1"/>
                </a:solidFill>
                <a:effectLst/>
                <a:latin typeface="+mn-lt"/>
                <a:ea typeface="+mn-ea"/>
                <a:cs typeface="+mn-cs"/>
              </a:rPr>
              <a:t>500 million active Windows Live IDs</a:t>
            </a:r>
          </a:p>
          <a:p>
            <a:pPr lvl="0"/>
            <a:r>
              <a:rPr lang="en-US" sz="1200" kern="1200" dirty="0" smtClean="0">
                <a:solidFill>
                  <a:schemeClr val="tx1"/>
                </a:solidFill>
                <a:effectLst/>
                <a:latin typeface="+mn-lt"/>
                <a:ea typeface="+mn-ea"/>
                <a:cs typeface="+mn-cs"/>
              </a:rPr>
              <a:t>40M paid MS Online Services (BPOS, CRM online, etc.) in 36 Countries</a:t>
            </a:r>
          </a:p>
          <a:p>
            <a:pPr lvl="0"/>
            <a:r>
              <a:rPr lang="en-US" sz="1200" kern="1200" dirty="0" smtClean="0">
                <a:solidFill>
                  <a:schemeClr val="tx1"/>
                </a:solidFill>
                <a:effectLst/>
                <a:latin typeface="+mn-lt"/>
                <a:ea typeface="+mn-ea"/>
                <a:cs typeface="+mn-cs"/>
              </a:rPr>
              <a:t>5 petabytes of content served by Xbox Live during Christmas week</a:t>
            </a:r>
          </a:p>
          <a:p>
            <a:pPr lvl="0"/>
            <a:r>
              <a:rPr lang="en-US" sz="1200" kern="1200" dirty="0" smtClean="0">
                <a:solidFill>
                  <a:schemeClr val="tx1"/>
                </a:solidFill>
                <a:effectLst/>
                <a:latin typeface="+mn-lt"/>
                <a:ea typeface="+mn-ea"/>
                <a:cs typeface="+mn-cs"/>
              </a:rPr>
              <a:t>1 Petabyte+ of updates served every month by Windows Update to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millions of servers and hundreds of millions of PCs worldwide</a:t>
            </a:r>
          </a:p>
          <a:p>
            <a:pPr lvl="0"/>
            <a:r>
              <a:rPr lang="en-US" sz="1200" kern="1200" dirty="0" smtClean="0">
                <a:solidFill>
                  <a:schemeClr val="tx1"/>
                </a:solidFill>
                <a:effectLst/>
                <a:latin typeface="+mn-lt"/>
                <a:ea typeface="+mn-ea"/>
                <a:cs typeface="+mn-cs"/>
              </a:rPr>
              <a:t>Tens of thousands of Windows Azure customers</a:t>
            </a:r>
          </a:p>
          <a:p>
            <a:pPr lvl="0"/>
            <a:r>
              <a:rPr lang="en-US" sz="1200" kern="1200" dirty="0" smtClean="0">
                <a:solidFill>
                  <a:schemeClr val="tx1"/>
                </a:solidFill>
                <a:effectLst/>
                <a:latin typeface="+mn-lt"/>
                <a:ea typeface="+mn-ea"/>
                <a:cs typeface="+mn-cs"/>
              </a:rPr>
              <a:t>5M LiveMeeting conference minutes per year</a:t>
            </a:r>
          </a:p>
          <a:p>
            <a:pPr lvl="0"/>
            <a:r>
              <a:rPr lang="en-US" sz="1200" kern="1200" dirty="0" smtClean="0">
                <a:solidFill>
                  <a:schemeClr val="tx1"/>
                </a:solidFill>
                <a:effectLst/>
                <a:latin typeface="+mn-lt"/>
                <a:ea typeface="+mn-ea"/>
                <a:cs typeface="+mn-cs"/>
              </a:rPr>
              <a:t>Forefront for Exchange filters 1B emails per month</a:t>
            </a:r>
          </a:p>
          <a:p>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10</a:t>
            </a:fld>
            <a:endParaRPr lang="en-US" dirty="0"/>
          </a:p>
        </p:txBody>
      </p:sp>
    </p:spTree>
    <p:extLst>
      <p:ext uri="{BB962C8B-B14F-4D97-AF65-F5344CB8AC3E}">
        <p14:creationId xmlns:p14="http://schemas.microsoft.com/office/powerpoint/2010/main" val="266428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Bring on stage a IPAD,</a:t>
            </a:r>
            <a:r>
              <a:rPr lang="en-US" baseline="0" dirty="0" smtClean="0"/>
              <a:t>  launch Citrix from the reference Framework solution showcase outside.</a:t>
            </a:r>
          </a:p>
          <a:p>
            <a:endParaRPr lang="en-US" baseline="0" dirty="0" smtClean="0"/>
          </a:p>
          <a:p>
            <a:r>
              <a:rPr lang="en-US" dirty="0" smtClean="0"/>
              <a:t>Show off Windows 7 on the IPAD</a:t>
            </a:r>
          </a:p>
          <a:p>
            <a:endParaRPr lang="en-US" dirty="0" smtClean="0"/>
          </a:p>
          <a:p>
            <a:r>
              <a:rPr lang="en-US" dirty="0" smtClean="0"/>
              <a:t>Bring on Stuart as the Magician's Girlie</a:t>
            </a:r>
            <a:r>
              <a:rPr lang="en-US" baseline="0" dirty="0" smtClean="0"/>
              <a:t> Assistant.</a:t>
            </a:r>
            <a:endParaRPr lang="en-SG" dirty="0"/>
          </a:p>
        </p:txBody>
      </p:sp>
      <p:sp>
        <p:nvSpPr>
          <p:cNvPr id="4" name="Slide Number Placeholder 3"/>
          <p:cNvSpPr>
            <a:spLocks noGrp="1"/>
          </p:cNvSpPr>
          <p:nvPr>
            <p:ph type="sldNum" sz="quarter" idx="10"/>
          </p:nvPr>
        </p:nvSpPr>
        <p:spPr/>
        <p:txBody>
          <a:bodyPr/>
          <a:lstStyle/>
          <a:p>
            <a:fld id="{A7C37BBB-C11F-4796-9567-5E11BD0FD8BD}" type="slidenum">
              <a:rPr lang="en-GB" smtClean="0"/>
              <a:pPr/>
              <a:t>11</a:t>
            </a:fld>
            <a:endParaRPr lang="en-GB" dirty="0"/>
          </a:p>
        </p:txBody>
      </p:sp>
    </p:spTree>
    <p:extLst>
      <p:ext uri="{BB962C8B-B14F-4D97-AF65-F5344CB8AC3E}">
        <p14:creationId xmlns:p14="http://schemas.microsoft.com/office/powerpoint/2010/main" val="69651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Dimension</a:t>
            </a:r>
            <a:r>
              <a:rPr lang="en-US" baseline="0" dirty="0" smtClean="0"/>
              <a:t> Data to Datacraft</a:t>
            </a:r>
          </a:p>
          <a:p>
            <a:endParaRPr lang="en-US" baseline="0" dirty="0" smtClean="0"/>
          </a:p>
          <a:p>
            <a:r>
              <a:rPr lang="en-US" dirty="0" smtClean="0">
                <a:solidFill>
                  <a:schemeClr val="tx1"/>
                </a:solidFill>
              </a:rPr>
              <a:t>Establish Credibility that </a:t>
            </a:r>
            <a:r>
              <a:rPr lang="en-US" dirty="0" err="1" smtClean="0">
                <a:solidFill>
                  <a:schemeClr val="tx1"/>
                </a:solidFill>
              </a:rPr>
              <a:t>Datacraft</a:t>
            </a:r>
            <a:r>
              <a:rPr lang="en-US" dirty="0" smtClean="0">
                <a:solidFill>
                  <a:schemeClr val="tx1"/>
                </a:solidFill>
              </a:rPr>
              <a:t> can do this</a:t>
            </a:r>
          </a:p>
          <a:p>
            <a:endParaRPr lang="en-US" dirty="0" smtClean="0">
              <a:solidFill>
                <a:schemeClr val="tx1"/>
              </a:solidFill>
            </a:endParaRPr>
          </a:p>
          <a:p>
            <a:r>
              <a:rPr lang="en-US" dirty="0" smtClean="0">
                <a:solidFill>
                  <a:schemeClr val="tx1"/>
                </a:solidFill>
              </a:rPr>
              <a:t>Reach out to the </a:t>
            </a:r>
            <a:r>
              <a:rPr lang="en-US" dirty="0" err="1" smtClean="0">
                <a:solidFill>
                  <a:schemeClr val="tx1"/>
                </a:solidFill>
              </a:rPr>
              <a:t>Datacraft</a:t>
            </a:r>
            <a:r>
              <a:rPr lang="en-US" dirty="0" smtClean="0">
                <a:solidFill>
                  <a:schemeClr val="tx1"/>
                </a:solidFill>
              </a:rPr>
              <a:t> booth – </a:t>
            </a:r>
          </a:p>
          <a:p>
            <a:r>
              <a:rPr lang="en-US" dirty="0" smtClean="0">
                <a:solidFill>
                  <a:schemeClr val="tx1"/>
                </a:solidFill>
              </a:rPr>
              <a:t>Register at the </a:t>
            </a:r>
            <a:r>
              <a:rPr lang="en-US" dirty="0" err="1" smtClean="0">
                <a:solidFill>
                  <a:schemeClr val="tx1"/>
                </a:solidFill>
              </a:rPr>
              <a:t>Datacraft</a:t>
            </a:r>
            <a:r>
              <a:rPr lang="en-US" dirty="0" smtClean="0">
                <a:solidFill>
                  <a:schemeClr val="tx1"/>
                </a:solidFill>
              </a:rPr>
              <a:t> Booth</a:t>
            </a:r>
          </a:p>
          <a:p>
            <a:r>
              <a:rPr lang="en-US" dirty="0" smtClean="0">
                <a:solidFill>
                  <a:schemeClr val="tx1"/>
                </a:solidFill>
              </a:rPr>
              <a:t>We’ll be around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C37BBB-C11F-4796-9567-5E11BD0FD8BD}" type="slidenum">
              <a:rPr lang="en-GB" smtClean="0"/>
              <a:pPr/>
              <a:t>15</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Key Points: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Land the Manifesto / Change the conversation</a:t>
            </a:r>
          </a:p>
          <a:p>
            <a:pPr lvl="0"/>
            <a:r>
              <a:rPr lang="en-US" sz="1200" kern="1200" dirty="0" smtClean="0">
                <a:solidFill>
                  <a:schemeClr val="tx1"/>
                </a:solidFill>
                <a:effectLst/>
                <a:latin typeface="+mn-lt"/>
                <a:ea typeface="+mn-ea"/>
                <a:cs typeface="+mn-cs"/>
              </a:rPr>
              <a:t>Attributes:  Pooled Resources, Self Service, Elastic, Usage Based</a:t>
            </a:r>
          </a:p>
          <a:p>
            <a:pPr lvl="0"/>
            <a:r>
              <a:rPr lang="en-US" sz="1200" kern="1200" dirty="0" smtClean="0">
                <a:solidFill>
                  <a:schemeClr val="tx1"/>
                </a:solidFill>
                <a:effectLst/>
                <a:latin typeface="+mn-lt"/>
                <a:ea typeface="+mn-ea"/>
                <a:cs typeface="+mn-cs"/>
              </a:rPr>
              <a:t>Benefits: Focus, Agility, Economics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Talk Track:</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cloud computing is changing the very definition of IT.  And so the conversation needs to change as well.  Yesterday, the conversation was about consolidation and cost.  Today, the conversation is about the new breed of benefits that cloud computing delivers. It’s all about transforming the way IT serves your business by harnessing a new breed of power.  Microsoft is the only company that brings all of the pieces together in an integrated, comprehensive way.  With our long-term vision to change the world through computing, we help every customer transform the datacenter of today into the private cloud of tomorrow, with a pathway to the public cloud and beyond.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that said – cloud computing is the on-demand delivery of applications as standardized IT services, and inherently has four key attributes: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Pooled Resources: As I mentioned earlier, we often hear that cloud computing is just big </a:t>
            </a:r>
            <a:r>
              <a:rPr lang="en-US" sz="1200" kern="1200" dirty="0" err="1" smtClean="0">
                <a:solidFill>
                  <a:schemeClr val="tx1"/>
                </a:solidFill>
                <a:effectLst/>
                <a:latin typeface="+mn-lt"/>
                <a:ea typeface="+mn-ea"/>
                <a:cs typeface="+mn-cs"/>
              </a:rPr>
              <a:t>virt</a:t>
            </a:r>
            <a:r>
              <a:rPr lang="en-US" sz="1200" kern="1200" dirty="0" smtClean="0">
                <a:solidFill>
                  <a:schemeClr val="tx1"/>
                </a:solidFill>
                <a:effectLst/>
                <a:latin typeface="+mn-lt"/>
                <a:ea typeface="+mn-ea"/>
                <a:cs typeface="+mn-cs"/>
              </a:rPr>
              <a:t>.  It’s not.  Cloud Computing uses virtualization but it adds significantly to virtualization.  It pools those resources together and allows you to dynamically provision and scale applications.  </a:t>
            </a:r>
          </a:p>
          <a:p>
            <a:pPr lvl="0"/>
            <a:r>
              <a:rPr lang="en-US" sz="1200" kern="1200" dirty="0" smtClean="0">
                <a:solidFill>
                  <a:schemeClr val="tx1"/>
                </a:solidFill>
                <a:effectLst/>
                <a:latin typeface="+mn-lt"/>
                <a:ea typeface="+mn-ea"/>
                <a:cs typeface="+mn-cs"/>
              </a:rPr>
              <a:t>Self Service: Once you pool your resource, Cloud Computing provides a self service way for the business to get at those resources or more specifically by providing self-service IT infrastructure to business units and departments with an SLA. This forces service-level discussion and removes the burden to procure, provision and manage infrastructure on a per application, ad-hoc basis </a:t>
            </a:r>
          </a:p>
          <a:p>
            <a:pPr lvl="0"/>
            <a:r>
              <a:rPr lang="en-US" sz="1200" kern="1200" dirty="0" smtClean="0">
                <a:solidFill>
                  <a:schemeClr val="tx1"/>
                </a:solidFill>
                <a:effectLst/>
                <a:latin typeface="+mn-lt"/>
                <a:ea typeface="+mn-ea"/>
                <a:cs typeface="+mn-cs"/>
              </a:rPr>
              <a:t>Elastic – Scale up (or scale down) dynamically as resource needs change, enabling faster delivery of capacity.</a:t>
            </a:r>
          </a:p>
          <a:p>
            <a:pPr lvl="0"/>
            <a:r>
              <a:rPr lang="en-US" sz="1200" kern="1200" dirty="0" smtClean="0">
                <a:solidFill>
                  <a:schemeClr val="tx1"/>
                </a:solidFill>
                <a:effectLst/>
                <a:latin typeface="+mn-lt"/>
                <a:ea typeface="+mn-ea"/>
                <a:cs typeface="+mn-cs"/>
              </a:rPr>
              <a:t>Usage Based – Paying for only what you use, when you need to use it </a:t>
            </a:r>
          </a:p>
          <a:p>
            <a:r>
              <a:rPr lang="en-US" sz="1200" kern="1200" dirty="0" smtClean="0">
                <a:solidFill>
                  <a:schemeClr val="tx1"/>
                </a:solidFill>
                <a:effectLst/>
                <a:latin typeface="+mn-lt"/>
                <a:ea typeface="+mn-ea"/>
                <a:cs typeface="+mn-cs"/>
              </a:rPr>
              <a:t>I am sure just hearing the attributes the benefits are crystalizing for each of you but I do want to spend a few minutes talking about the biggest benefits from our perspective:</a:t>
            </a:r>
          </a:p>
          <a:p>
            <a:pPr lvl="0"/>
            <a:r>
              <a:rPr lang="en-US" sz="1200" kern="1200" dirty="0" smtClean="0">
                <a:solidFill>
                  <a:schemeClr val="tx1"/>
                </a:solidFill>
                <a:effectLst/>
                <a:latin typeface="+mn-lt"/>
                <a:ea typeface="+mn-ea"/>
                <a:cs typeface="+mn-cs"/>
              </a:rPr>
              <a:t>Focus:  This is about having more people able to focus on higher-level parts of the stack, managing those applications SLAs, rolling out new applications, not having to worry about the underlying infrastructure</a:t>
            </a:r>
          </a:p>
          <a:p>
            <a:pPr lvl="0"/>
            <a:r>
              <a:rPr lang="en-US" sz="1200" kern="1200" dirty="0" smtClean="0">
                <a:solidFill>
                  <a:schemeClr val="tx1"/>
                </a:solidFill>
                <a:effectLst/>
                <a:latin typeface="+mn-lt"/>
                <a:ea typeface="+mn-ea"/>
                <a:cs typeface="+mn-cs"/>
              </a:rPr>
              <a:t>Agility:  This is not only about being able to deliver the applications more quickly to your users and to your customers, but also being able to respond to changes in demand. So, the next time the marketing department launches a campaign, doesn't tell anybody, your public website is underwater, it's very easy to scale that out quickly to meet that demand.</a:t>
            </a:r>
          </a:p>
          <a:p>
            <a:r>
              <a:rPr lang="en-US" sz="1200" kern="1200" dirty="0" smtClean="0">
                <a:solidFill>
                  <a:schemeClr val="tx1"/>
                </a:solidFill>
                <a:effectLst/>
                <a:latin typeface="+mn-lt"/>
                <a:ea typeface="+mn-ea"/>
                <a:cs typeface="+mn-cs"/>
              </a:rPr>
              <a:t>Economics: Because you're running multiple workloads on the same overall infrastructure, you get better utilization across those applications. And because the Cloud pools together these resources, you can buy broader sets of resources at one time, lowering the overall cost. So, for agility and focus and economics, you have great motivation to move to the Cloud, and those benefits accrue to both public and to private Cloud Computing.</a:t>
            </a:r>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Key Points:</a:t>
            </a:r>
            <a:r>
              <a:rPr lang="en-US" sz="1200" kern="1200" dirty="0" smtClean="0">
                <a:solidFill>
                  <a:schemeClr val="tx1"/>
                </a:solidFill>
                <a:effectLst/>
                <a:latin typeface="+mn-lt"/>
                <a:ea typeface="+mn-ea"/>
                <a:cs typeface="+mn-cs"/>
              </a:rPr>
              <a:t> Land an emotional connection with the audience around the pains they are feeling today:</a:t>
            </a:r>
          </a:p>
          <a:p>
            <a:pPr lvl="0"/>
            <a:r>
              <a:rPr lang="en-US" sz="1200" kern="1200" dirty="0" smtClean="0">
                <a:solidFill>
                  <a:schemeClr val="tx1"/>
                </a:solidFill>
                <a:effectLst/>
                <a:latin typeface="+mn-lt"/>
                <a:ea typeface="+mn-ea"/>
                <a:cs typeface="+mn-cs"/>
              </a:rPr>
              <a:t>Server sprawl / virtual server sprawl</a:t>
            </a:r>
          </a:p>
          <a:p>
            <a:pPr lvl="0"/>
            <a:r>
              <a:rPr lang="en-US" sz="1200" kern="1200" dirty="0" smtClean="0">
                <a:solidFill>
                  <a:schemeClr val="tx1"/>
                </a:solidFill>
                <a:effectLst/>
                <a:latin typeface="+mn-lt"/>
                <a:ea typeface="+mn-ea"/>
                <a:cs typeface="+mn-cs"/>
              </a:rPr>
              <a:t>Compliance and Security Concerns</a:t>
            </a:r>
          </a:p>
          <a:p>
            <a:pPr lvl="0"/>
            <a:r>
              <a:rPr lang="en-US" sz="1200" kern="1200" dirty="0" smtClean="0">
                <a:solidFill>
                  <a:schemeClr val="tx1"/>
                </a:solidFill>
                <a:effectLst/>
                <a:latin typeface="+mn-lt"/>
                <a:ea typeface="+mn-ea"/>
                <a:cs typeface="+mn-cs"/>
              </a:rPr>
              <a:t>70% of IT budgets spent on maintenance costs</a:t>
            </a:r>
          </a:p>
          <a:p>
            <a:pPr lvl="0"/>
            <a:r>
              <a:rPr lang="en-US" sz="1200" kern="1200" dirty="0" smtClean="0">
                <a:solidFill>
                  <a:schemeClr val="tx1"/>
                </a:solidFill>
                <a:effectLst/>
                <a:latin typeface="+mn-lt"/>
                <a:ea typeface="+mn-ea"/>
                <a:cs typeface="+mn-cs"/>
              </a:rPr>
              <a:t>Pressures from business and application owners threatening to work around IT</a:t>
            </a:r>
          </a:p>
          <a:p>
            <a:pPr lvl="0"/>
            <a:r>
              <a:rPr lang="en-US" sz="1200" kern="1200" dirty="0" smtClean="0">
                <a:solidFill>
                  <a:schemeClr val="tx1"/>
                </a:solidFill>
                <a:effectLst/>
                <a:latin typeface="+mn-lt"/>
                <a:ea typeface="+mn-ea"/>
                <a:cs typeface="+mn-cs"/>
              </a:rPr>
              <a:t>Complexities of the infrastructure they manage / business is fragmented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Talk Track:</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 look at business today… you and your peers face a lot of challenges… </a:t>
            </a:r>
          </a:p>
          <a:p>
            <a:r>
              <a:rPr lang="en-US" sz="1200" kern="1200" dirty="0" smtClean="0">
                <a:solidFill>
                  <a:schemeClr val="tx1"/>
                </a:solidFill>
                <a:effectLst/>
                <a:latin typeface="+mn-lt"/>
                <a:ea typeface="+mn-ea"/>
                <a:cs typeface="+mn-cs"/>
              </a:rPr>
              <a:t>First you are constantly fighter server sprawl, across your business in different departments, branches, due to acquisitions, legacy infrastructure…  (click) its no wonder 70% of IT budgets are spent on maintaining </a:t>
            </a:r>
            <a:r>
              <a:rPr lang="en-US" sz="1200" kern="1200" dirty="0" err="1" smtClean="0">
                <a:solidFill>
                  <a:schemeClr val="tx1"/>
                </a:solidFill>
                <a:effectLst/>
                <a:latin typeface="+mn-lt"/>
                <a:ea typeface="+mn-ea"/>
                <a:cs typeface="+mn-cs"/>
              </a:rPr>
              <a:t>silo’d</a:t>
            </a:r>
            <a:r>
              <a:rPr lang="en-US" sz="1200" kern="1200" dirty="0" smtClean="0">
                <a:solidFill>
                  <a:schemeClr val="tx1"/>
                </a:solidFill>
                <a:effectLst/>
                <a:latin typeface="+mn-lt"/>
                <a:ea typeface="+mn-ea"/>
                <a:cs typeface="+mn-cs"/>
              </a:rPr>
              <a:t> and inflexible datacenters.  </a:t>
            </a:r>
          </a:p>
          <a:p>
            <a:r>
              <a:rPr lang="en-US" sz="1200" kern="1200" dirty="0" smtClean="0">
                <a:solidFill>
                  <a:schemeClr val="tx1"/>
                </a:solidFill>
                <a:effectLst/>
                <a:latin typeface="+mn-lt"/>
                <a:ea typeface="+mn-ea"/>
                <a:cs typeface="+mn-cs"/>
              </a:rPr>
              <a:t>We often hear from our customers that worries of security and compliance keep them up at night.  And a valid concern especially as we think about trends such as </a:t>
            </a:r>
            <a:r>
              <a:rPr lang="en-US" sz="1200" kern="1200" dirty="0" err="1" smtClean="0">
                <a:solidFill>
                  <a:schemeClr val="tx1"/>
                </a:solidFill>
                <a:effectLst/>
                <a:latin typeface="+mn-lt"/>
                <a:ea typeface="+mn-ea"/>
                <a:cs typeface="+mn-cs"/>
              </a:rPr>
              <a:t>consumerization</a:t>
            </a:r>
            <a:r>
              <a:rPr lang="en-US" sz="1200" kern="1200" dirty="0" smtClean="0">
                <a:solidFill>
                  <a:schemeClr val="tx1"/>
                </a:solidFill>
                <a:effectLst/>
                <a:latin typeface="+mn-lt"/>
                <a:ea typeface="+mn-ea"/>
                <a:cs typeface="+mn-cs"/>
              </a:rPr>
              <a:t> of IT.  </a:t>
            </a:r>
          </a:p>
          <a:p>
            <a:r>
              <a:rPr lang="en-US" sz="1200" kern="1200" dirty="0" smtClean="0">
                <a:solidFill>
                  <a:schemeClr val="tx1"/>
                </a:solidFill>
                <a:effectLst/>
                <a:latin typeface="+mn-lt"/>
                <a:ea typeface="+mn-ea"/>
                <a:cs typeface="+mn-cs"/>
              </a:rPr>
              <a:t>In addition to the expanse of what IT is being asked to manage – what we are asked to manage is increasingly complex, did you know that they average Billion dollar company manages 48 disparate financial systems?  </a:t>
            </a:r>
          </a:p>
          <a:p>
            <a:r>
              <a:rPr lang="en-US" sz="1200" kern="1200" dirty="0" smtClean="0">
                <a:solidFill>
                  <a:schemeClr val="tx1"/>
                </a:solidFill>
                <a:effectLst/>
                <a:latin typeface="+mn-lt"/>
                <a:ea typeface="+mn-ea"/>
                <a:cs typeface="+mn-cs"/>
              </a:rPr>
              <a:t>And finally, both the business owner and the application owner are starting to work around IT siting reasons on being able to do it faster, cheaper on their own.  This leaves gaps in being able to understand the full IT landscape which leaves you unable to manage and support these areas of the business.  </a:t>
            </a:r>
          </a:p>
          <a:p>
            <a:r>
              <a:rPr lang="en-US" sz="1200" kern="1200" dirty="0" smtClean="0">
                <a:solidFill>
                  <a:schemeClr val="tx1"/>
                </a:solidFill>
                <a:effectLst/>
                <a:latin typeface="+mn-lt"/>
                <a:ea typeface="+mn-ea"/>
                <a:cs typeface="+mn-cs"/>
              </a:rPr>
              <a:t>Microsoft has the solution to help you with these challenges.  Let’s get back to our journey. </a:t>
            </a:r>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effectLst/>
                <a:latin typeface="+mn-lt"/>
                <a:ea typeface="+mn-ea"/>
                <a:cs typeface="+mn-cs"/>
              </a:rPr>
              <a:t>Slide Title / Description: Public Cloud </a:t>
            </a:r>
            <a:r>
              <a:rPr lang="en-US" sz="1200" kern="1200" dirty="0" err="1" smtClean="0">
                <a:solidFill>
                  <a:schemeClr val="tx1"/>
                </a:solidFill>
                <a:effectLst/>
                <a:latin typeface="+mn-lt"/>
                <a:ea typeface="+mn-ea"/>
                <a:cs typeface="+mn-cs"/>
              </a:rPr>
              <a:t>Learnings</a:t>
            </a:r>
            <a:r>
              <a:rPr lang="en-US" sz="1200" kern="1200" dirty="0" smtClean="0">
                <a:solidFill>
                  <a:schemeClr val="tx1"/>
                </a:solidFill>
                <a:effectLst/>
                <a:latin typeface="+mn-lt"/>
                <a:ea typeface="+mn-ea"/>
                <a:cs typeface="+mn-cs"/>
              </a:rPr>
              <a:t> / What Microsoft has learned from the Public Cloud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Key Points:</a:t>
            </a:r>
          </a:p>
          <a:p>
            <a:pPr lvl="0">
              <a:buFont typeface="Arial" pitchFamily="34" charset="0"/>
              <a:buChar char="•"/>
            </a:pPr>
            <a:r>
              <a:rPr lang="en-US" sz="1200" kern="1200" dirty="0" smtClean="0">
                <a:solidFill>
                  <a:schemeClr val="tx1"/>
                </a:solidFill>
                <a:effectLst/>
                <a:latin typeface="+mn-lt"/>
                <a:ea typeface="+mn-ea"/>
                <a:cs typeface="+mn-cs"/>
              </a:rPr>
              <a:t>We are taking our </a:t>
            </a:r>
            <a:r>
              <a:rPr lang="en-US" sz="1200" kern="1200" dirty="0" err="1" smtClean="0">
                <a:solidFill>
                  <a:schemeClr val="tx1"/>
                </a:solidFill>
                <a:effectLst/>
                <a:latin typeface="+mn-lt"/>
                <a:ea typeface="+mn-ea"/>
                <a:cs typeface="+mn-cs"/>
              </a:rPr>
              <a:t>learnings</a:t>
            </a:r>
            <a:r>
              <a:rPr lang="en-US" sz="1200" kern="1200" dirty="0" smtClean="0">
                <a:solidFill>
                  <a:schemeClr val="tx1"/>
                </a:solidFill>
                <a:effectLst/>
                <a:latin typeface="+mn-lt"/>
                <a:ea typeface="+mn-ea"/>
                <a:cs typeface="+mn-cs"/>
              </a:rPr>
              <a:t> from the Public Cloud into the Private Cloud </a:t>
            </a:r>
          </a:p>
          <a:p>
            <a:pPr lvl="0">
              <a:buFont typeface="Arial" pitchFamily="34" charset="0"/>
              <a:buChar char="•"/>
            </a:pPr>
            <a:r>
              <a:rPr lang="en-US" sz="1200" kern="1200" dirty="0" smtClean="0">
                <a:solidFill>
                  <a:schemeClr val="tx1"/>
                </a:solidFill>
                <a:effectLst/>
                <a:latin typeface="+mn-lt"/>
                <a:ea typeface="+mn-ea"/>
                <a:cs typeface="+mn-cs"/>
              </a:rPr>
              <a:t>Extreme Standardization:  Compute, Network and Storage across our datacenters are the same</a:t>
            </a:r>
          </a:p>
          <a:p>
            <a:pPr lvl="0">
              <a:buFont typeface="Arial" pitchFamily="34" charset="0"/>
              <a:buChar char="•"/>
            </a:pPr>
            <a:r>
              <a:rPr lang="en-US" sz="1200" kern="1200" dirty="0" smtClean="0">
                <a:solidFill>
                  <a:schemeClr val="tx1"/>
                </a:solidFill>
                <a:effectLst/>
                <a:latin typeface="+mn-lt"/>
                <a:ea typeface="+mn-ea"/>
                <a:cs typeface="+mn-cs"/>
              </a:rPr>
              <a:t>SLA-Driven Architecture:  architected in a way where there's no dependence on a single server, the state of the application is separated from the operating system, so when something does happen, the service seamlessly moves that work to another disk, to another server, and it's all taken care of in the architecture of the application</a:t>
            </a:r>
          </a:p>
          <a:p>
            <a:pPr lvl="0">
              <a:buFont typeface="Arial" pitchFamily="34" charset="0"/>
              <a:buChar char="•"/>
            </a:pPr>
            <a:r>
              <a:rPr lang="en-US" sz="1200" kern="1200" dirty="0" smtClean="0">
                <a:solidFill>
                  <a:schemeClr val="tx1"/>
                </a:solidFill>
                <a:effectLst/>
                <a:latin typeface="+mn-lt"/>
                <a:ea typeface="+mn-ea"/>
                <a:cs typeface="+mn-cs"/>
              </a:rPr>
              <a:t>Process Maturity: We automate the daylight out of everything.  And then we put rigorous change control in.  </a:t>
            </a:r>
          </a:p>
          <a:p>
            <a:pPr lvl="0">
              <a:buFont typeface="Arial" pitchFamily="34" charset="0"/>
              <a:buChar char="•"/>
            </a:pPr>
            <a:r>
              <a:rPr lang="en-US" sz="1200" kern="1200" dirty="0" smtClean="0">
                <a:solidFill>
                  <a:schemeClr val="tx1"/>
                </a:solidFill>
                <a:effectLst/>
                <a:latin typeface="+mn-lt"/>
                <a:ea typeface="+mn-ea"/>
                <a:cs typeface="+mn-cs"/>
              </a:rPr>
              <a:t>Delegation and Control: each service has their own face that they can own and play within, we give a full self-service experience so that the owners have full control within the constraints that they've been given by the team that manages the infrastructure in a self-service experience to do what is right for their particular service or their particular business</a:t>
            </a:r>
          </a:p>
          <a:p>
            <a:pPr>
              <a:buFont typeface="Arial" pitchFamily="34" charset="0"/>
              <a:buNone/>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Talk Track: </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Now, let's just spend a couple of minutes talking about what these core </a:t>
            </a:r>
            <a:r>
              <a:rPr lang="en-US" sz="1200" kern="1200" dirty="0" err="1" smtClean="0">
                <a:solidFill>
                  <a:schemeClr val="tx1"/>
                </a:solidFill>
                <a:latin typeface="+mn-lt"/>
                <a:ea typeface="+mn-ea"/>
                <a:cs typeface="+mn-cs"/>
              </a:rPr>
              <a:t>learnings</a:t>
            </a:r>
            <a:r>
              <a:rPr lang="en-US" sz="1200" kern="1200" dirty="0" smtClean="0">
                <a:solidFill>
                  <a:schemeClr val="tx1"/>
                </a:solidFill>
                <a:latin typeface="+mn-lt"/>
                <a:ea typeface="+mn-ea"/>
                <a:cs typeface="+mn-cs"/>
              </a:rPr>
              <a:t> are.  So, I'm going to walk you through an example of how our datacenters look, then we're going to walk through exactly how we've taken these principles and these concepts and implemented them in our software that we're delivering to you to help you build a private cloud.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the first thing is standardization.  And I know all of you try and you strive to be standardized in your data centers, but in these cloud data centers that we have at Microsoft, you know, I think about the only way to describe this is to say it's extreme standardization.  And "extreme" is the right word.  As we go out and we buy servers, we buy servers in tens of thousands at a time.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You can think about this in terms of things like, Southwest Airlines talks about one of the reasons they can keep their costs so low is they buy one model of airplane.  And so they have to stock less parts and they have to have less expertise.  It's very similar in our data centers.  We standardize to the extreme.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Second, and this is a really important point, the applications are built with an understanding that failure happens.  So, the applications are architected with an inherent understanding in the architecture the servers are going to go down, that disks are going to fail.  And they're architected in a way where there's no dependence on a single server, the state of the application is separated from the operating system, so when something does happen, the service seamlessly moves that work to another disk, to another server, and it's all taken care of in the architecture of the application.  And that's what I mean here when I talk about a cloud-style application.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With this kind of standardization, we get a really rare opportunity, which is we get to re-imagine how we do processes.  We automate the daylight out of everything.  And then we put rigorous change control in.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Let me give you just a couple of examples of these re-imagined processes.  When disks go down we don’t go out and replace the disk in this rack until that particular rack has kind of hit a point where 10, 15 percent of the storage is no longer functioning, then we dispatch somebody out to do it.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a server fails, we re-image that server remotely, and if it doesn't come up, we assume there's a hardware failure, and we go and replace the server.  But it's all about understanding what we can do when you're trying to run at a scale when you have hundreds and hundreds or millions of servers and then using tools like System Center Orchestrator, to do your automation to have that rigorous ability, predictability to have things happen time after time in the right way in a predictable manner and take the human error out.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then finally, because we've built all this, we have this architecture, the standardization and each service has their own face that they can own and play within, we give a full self-service experience so that the owners of the servicing, the owners of Bing, the owners of Communicator, the owners of Hotmail have full control within the constraints that they've been given by the team that manages the infrastructure in a self-service experience to do what is right for their particular service or their particular business.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E0614F-C456-4093-A2B3-3B9DE60834AC}" type="slidenum">
              <a:rPr lang="en-US" smtClean="0"/>
              <a:pPr/>
              <a:t>4</a:t>
            </a:fld>
            <a:endParaRPr lang="en-US" dirty="0"/>
          </a:p>
        </p:txBody>
      </p:sp>
    </p:spTree>
    <p:extLst>
      <p:ext uri="{BB962C8B-B14F-4D97-AF65-F5344CB8AC3E}">
        <p14:creationId xmlns:p14="http://schemas.microsoft.com/office/powerpoint/2010/main" val="76223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Key Points: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Proof of our Public Cloud </a:t>
            </a:r>
            <a:r>
              <a:rPr lang="en-US" sz="1200" kern="1200" dirty="0" err="1" smtClean="0">
                <a:solidFill>
                  <a:schemeClr val="tx1"/>
                </a:solidFill>
                <a:effectLst/>
                <a:latin typeface="+mn-lt"/>
                <a:ea typeface="+mn-ea"/>
                <a:cs typeface="+mn-cs"/>
              </a:rPr>
              <a:t>learnings</a:t>
            </a:r>
            <a:r>
              <a:rPr lang="en-US" sz="1200" kern="1200" dirty="0" smtClean="0">
                <a:solidFill>
                  <a:schemeClr val="tx1"/>
                </a:solidFill>
                <a:effectLst/>
                <a:latin typeface="+mn-lt"/>
                <a:ea typeface="+mn-ea"/>
                <a:cs typeface="+mn-cs"/>
              </a:rPr>
              <a:t> with our customer services:  Hotmail, Messenger, Office 365, Bing, Windows Azure, XBOX Live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Talk Track: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the </a:t>
            </a:r>
            <a:r>
              <a:rPr lang="en-US" sz="1200" kern="1200" dirty="0" err="1" smtClean="0">
                <a:solidFill>
                  <a:schemeClr val="tx1"/>
                </a:solidFill>
                <a:effectLst/>
                <a:latin typeface="+mn-lt"/>
                <a:ea typeface="+mn-ea"/>
                <a:cs typeface="+mn-cs"/>
              </a:rPr>
              <a:t>learnings</a:t>
            </a:r>
            <a:r>
              <a:rPr lang="en-US" sz="1200" kern="1200" dirty="0" smtClean="0">
                <a:solidFill>
                  <a:schemeClr val="tx1"/>
                </a:solidFill>
                <a:effectLst/>
                <a:latin typeface="+mn-lt"/>
                <a:ea typeface="+mn-ea"/>
                <a:cs typeface="+mn-cs"/>
              </a:rPr>
              <a:t> from the public cloud that we've been building for many, many, many years and have proven capabilities as demonstrated by many of our consumer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Did you know? (Note to Speaker – Pick a couple examples from the following list):</a:t>
            </a:r>
          </a:p>
          <a:p>
            <a:pPr lvl="0"/>
            <a:r>
              <a:rPr lang="en-US" sz="1200" kern="1200" dirty="0" smtClean="0">
                <a:solidFill>
                  <a:schemeClr val="tx1"/>
                </a:solidFill>
                <a:effectLst/>
                <a:latin typeface="+mn-lt"/>
                <a:ea typeface="+mn-ea"/>
                <a:cs typeface="+mn-cs"/>
              </a:rPr>
              <a:t>9.9 billion messages a day via Windows Live Messenger</a:t>
            </a:r>
          </a:p>
          <a:p>
            <a:pPr lvl="0"/>
            <a:r>
              <a:rPr lang="en-US" sz="1200" kern="1200" dirty="0" smtClean="0">
                <a:solidFill>
                  <a:schemeClr val="tx1"/>
                </a:solidFill>
                <a:effectLst/>
                <a:latin typeface="+mn-lt"/>
                <a:ea typeface="+mn-ea"/>
                <a:cs typeface="+mn-cs"/>
              </a:rPr>
              <a:t>600 million unique users every month on Windows Live &amp; MSN</a:t>
            </a:r>
          </a:p>
          <a:p>
            <a:pPr lvl="0"/>
            <a:r>
              <a:rPr lang="en-US" sz="1200" kern="1200" dirty="0" smtClean="0">
                <a:solidFill>
                  <a:schemeClr val="tx1"/>
                </a:solidFill>
                <a:effectLst/>
                <a:latin typeface="+mn-lt"/>
                <a:ea typeface="+mn-ea"/>
                <a:cs typeface="+mn-cs"/>
              </a:rPr>
              <a:t>500 million active Windows Live IDs</a:t>
            </a:r>
          </a:p>
          <a:p>
            <a:pPr lvl="0"/>
            <a:r>
              <a:rPr lang="en-US" sz="1200" kern="1200" dirty="0" smtClean="0">
                <a:solidFill>
                  <a:schemeClr val="tx1"/>
                </a:solidFill>
                <a:effectLst/>
                <a:latin typeface="+mn-lt"/>
                <a:ea typeface="+mn-ea"/>
                <a:cs typeface="+mn-cs"/>
              </a:rPr>
              <a:t>40M paid MS Online Services (BPOS, CRM online, etc.) in 36 Countries</a:t>
            </a:r>
          </a:p>
          <a:p>
            <a:pPr lvl="0"/>
            <a:r>
              <a:rPr lang="en-US" sz="1200" kern="1200" dirty="0" smtClean="0">
                <a:solidFill>
                  <a:schemeClr val="tx1"/>
                </a:solidFill>
                <a:effectLst/>
                <a:latin typeface="+mn-lt"/>
                <a:ea typeface="+mn-ea"/>
                <a:cs typeface="+mn-cs"/>
              </a:rPr>
              <a:t>5 petabytes of content served by Xbox Live during Christmas week</a:t>
            </a:r>
          </a:p>
          <a:p>
            <a:pPr lvl="0"/>
            <a:r>
              <a:rPr lang="en-US" sz="1200" kern="1200" dirty="0" smtClean="0">
                <a:solidFill>
                  <a:schemeClr val="tx1"/>
                </a:solidFill>
                <a:effectLst/>
                <a:latin typeface="+mn-lt"/>
                <a:ea typeface="+mn-ea"/>
                <a:cs typeface="+mn-cs"/>
              </a:rPr>
              <a:t>1 Petabyte+ of updates served every month by Windows Update to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millions of servers and hundreds of millions of PCs worldwide</a:t>
            </a:r>
          </a:p>
          <a:p>
            <a:pPr lvl="0"/>
            <a:r>
              <a:rPr lang="en-US" sz="1200" kern="1200" dirty="0" smtClean="0">
                <a:solidFill>
                  <a:schemeClr val="tx1"/>
                </a:solidFill>
                <a:effectLst/>
                <a:latin typeface="+mn-lt"/>
                <a:ea typeface="+mn-ea"/>
                <a:cs typeface="+mn-cs"/>
              </a:rPr>
              <a:t>Tens of thousands of Windows Azure customers</a:t>
            </a:r>
          </a:p>
          <a:p>
            <a:pPr lvl="0"/>
            <a:r>
              <a:rPr lang="en-US" sz="1200" kern="1200" dirty="0" smtClean="0">
                <a:solidFill>
                  <a:schemeClr val="tx1"/>
                </a:solidFill>
                <a:effectLst/>
                <a:latin typeface="+mn-lt"/>
                <a:ea typeface="+mn-ea"/>
                <a:cs typeface="+mn-cs"/>
              </a:rPr>
              <a:t>5M LiveMeeting conference minutes per year</a:t>
            </a:r>
          </a:p>
          <a:p>
            <a:pPr lvl="0"/>
            <a:r>
              <a:rPr lang="en-US" sz="1200" kern="1200" dirty="0" smtClean="0">
                <a:solidFill>
                  <a:schemeClr val="tx1"/>
                </a:solidFill>
                <a:effectLst/>
                <a:latin typeface="+mn-lt"/>
                <a:ea typeface="+mn-ea"/>
                <a:cs typeface="+mn-cs"/>
              </a:rPr>
              <a:t>Forefront for Exchange filters 1B emails per month</a:t>
            </a:r>
          </a:p>
          <a:p>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5</a:t>
            </a:fld>
            <a:endParaRPr lang="en-US" dirty="0"/>
          </a:p>
        </p:txBody>
      </p:sp>
    </p:spTree>
    <p:extLst>
      <p:ext uri="{BB962C8B-B14F-4D97-AF65-F5344CB8AC3E}">
        <p14:creationId xmlns:p14="http://schemas.microsoft.com/office/powerpoint/2010/main" val="266428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Talk Track: </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We are taking all of the </a:t>
            </a:r>
            <a:r>
              <a:rPr lang="en-US" sz="1200" kern="1200" dirty="0" err="1" smtClean="0">
                <a:solidFill>
                  <a:schemeClr val="tx1"/>
                </a:solidFill>
                <a:latin typeface="+mn-lt"/>
                <a:ea typeface="+mn-ea"/>
                <a:cs typeface="+mn-cs"/>
              </a:rPr>
              <a:t>learnings</a:t>
            </a:r>
            <a:r>
              <a:rPr lang="en-US" sz="1200" kern="1200" dirty="0" smtClean="0">
                <a:solidFill>
                  <a:schemeClr val="tx1"/>
                </a:solidFill>
                <a:latin typeface="+mn-lt"/>
                <a:ea typeface="+mn-ea"/>
                <a:cs typeface="+mn-cs"/>
              </a:rPr>
              <a:t> to date from the Public Cloud and bringing them back into  our Private Cloud Solution.  And by saying “Yes” to the Private cloud, Microsoft can help you leverage what you have today to combat the challenges we covered early and more.  </a:t>
            </a:r>
          </a:p>
          <a:p>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6</a:t>
            </a:fld>
            <a:endParaRPr lang="en-US" dirty="0"/>
          </a:p>
        </p:txBody>
      </p:sp>
    </p:spTree>
    <p:extLst>
      <p:ext uri="{BB962C8B-B14F-4D97-AF65-F5344CB8AC3E}">
        <p14:creationId xmlns:p14="http://schemas.microsoft.com/office/powerpoint/2010/main" val="109628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Talk Track:</a:t>
            </a:r>
            <a:r>
              <a:rPr lang="en-US" sz="1200" kern="1200" dirty="0" smtClean="0">
                <a:solidFill>
                  <a:schemeClr val="tx1"/>
                </a:solidFill>
                <a:effectLst/>
                <a:latin typeface="+mn-lt"/>
                <a:ea typeface="+mn-ea"/>
                <a:cs typeface="+mn-cs"/>
              </a:rPr>
              <a:t> And best of all embracing the Private Cloud is possible today – Analysts believe in our solutions and Microsoft’s vision. Our customers and our Partner community have harnessed the Power of Cloud Computing and are realizing the benefits for their organization.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Source: 41% of customers today use a combination of Private and Public Clouds. -  Microsoft internal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Key Points:</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How is the Private Cloud different?</a:t>
            </a:r>
          </a:p>
          <a:p>
            <a:pPr lvl="0"/>
            <a:r>
              <a:rPr lang="en-US" sz="1200" kern="1200" dirty="0" smtClean="0">
                <a:solidFill>
                  <a:schemeClr val="tx1"/>
                </a:solidFill>
                <a:effectLst/>
                <a:latin typeface="+mn-lt"/>
                <a:ea typeface="+mn-ea"/>
                <a:cs typeface="+mn-cs"/>
              </a:rPr>
              <a:t>Cloud Attributes + Control and Customization</a:t>
            </a:r>
          </a:p>
          <a:p>
            <a:pPr lvl="0"/>
            <a:r>
              <a:rPr lang="en-US" sz="1200" kern="1200" dirty="0" smtClean="0">
                <a:solidFill>
                  <a:schemeClr val="tx1"/>
                </a:solidFill>
                <a:effectLst/>
                <a:latin typeface="+mn-lt"/>
                <a:ea typeface="+mn-ea"/>
                <a:cs typeface="+mn-cs"/>
              </a:rPr>
              <a:t>Private Cloud is Cloud…dedicated to you.</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Talk Track: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Private Cloud has all of the same benefits and attributes as we explained before – plus you also receive a high level of customization which provides you with the control enterprises need to address regulatory privacy and compliance requirements that wouldn’t be possible with Public Cloud services.  </a:t>
            </a:r>
          </a:p>
          <a:p>
            <a:r>
              <a:rPr lang="en-US" sz="1200" kern="1200" dirty="0" smtClean="0">
                <a:solidFill>
                  <a:schemeClr val="tx1"/>
                </a:solidFill>
                <a:effectLst/>
                <a:latin typeface="+mn-lt"/>
                <a:ea typeface="+mn-ea"/>
                <a:cs typeface="+mn-cs"/>
              </a:rPr>
              <a:t>These attributes aren’t necessarily due to proximity, the public / private distinction is not about location, we are only talking about computing models… but from globally shared resources with a public cloud to dedicated resources.  A private cloud is a cloud, dedicated to you. </a:t>
            </a:r>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nSpc>
                <a:spcPct val="115000"/>
              </a:lnSpc>
              <a:spcBef>
                <a:spcPts val="0"/>
              </a:spcBef>
              <a:spcAft>
                <a:spcPts val="0"/>
              </a:spcAft>
            </a:pPr>
            <a:r>
              <a:rPr lang="en-US" sz="1200" b="1" i="0" dirty="0" smtClean="0">
                <a:solidFill>
                  <a:srgbClr val="7F7F7F"/>
                </a:solidFill>
                <a:effectLst/>
                <a:latin typeface="+mn-lt"/>
                <a:ea typeface="Calibri"/>
                <a:cs typeface="Times New Roman"/>
              </a:rPr>
              <a:t>Key Points:</a:t>
            </a:r>
            <a:endParaRPr lang="en-US" sz="1200" i="0" dirty="0" smtClean="0">
              <a:solidFill>
                <a:srgbClr val="7F7F7F"/>
              </a:solidFill>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200" i="0" dirty="0" smtClean="0">
                <a:solidFill>
                  <a:srgbClr val="7F7F7F"/>
                </a:solidFill>
                <a:effectLst/>
                <a:latin typeface="+mn-lt"/>
                <a:ea typeface="Calibri"/>
                <a:cs typeface="Times New Roman"/>
              </a:rPr>
              <a:t>Customers and Partners are embracing the Private Cloud </a:t>
            </a:r>
          </a:p>
          <a:p>
            <a:pPr marL="0" marR="0">
              <a:lnSpc>
                <a:spcPct val="115000"/>
              </a:lnSpc>
              <a:spcBef>
                <a:spcPts val="0"/>
              </a:spcBef>
              <a:spcAft>
                <a:spcPts val="0"/>
              </a:spcAft>
            </a:pPr>
            <a:r>
              <a:rPr lang="en-US" sz="1200" b="1" i="0" dirty="0" smtClean="0">
                <a:solidFill>
                  <a:srgbClr val="7F7F7F"/>
                </a:solidFill>
                <a:effectLst/>
                <a:latin typeface="+mn-lt"/>
                <a:ea typeface="Calibri"/>
                <a:cs typeface="Times New Roman"/>
              </a:rPr>
              <a:t> </a:t>
            </a:r>
            <a:endParaRPr lang="en-US" sz="1200" i="0" dirty="0" smtClean="0">
              <a:solidFill>
                <a:srgbClr val="7F7F7F"/>
              </a:solidFill>
              <a:effectLst/>
              <a:latin typeface="+mn-lt"/>
              <a:ea typeface="Calibri"/>
              <a:cs typeface="Times New Roman"/>
            </a:endParaRPr>
          </a:p>
          <a:p>
            <a:pPr marL="0" marR="0">
              <a:lnSpc>
                <a:spcPct val="115000"/>
              </a:lnSpc>
              <a:spcBef>
                <a:spcPts val="0"/>
              </a:spcBef>
              <a:spcAft>
                <a:spcPts val="0"/>
              </a:spcAft>
            </a:pPr>
            <a:r>
              <a:rPr lang="en-US" sz="1200" b="1" i="0" dirty="0" smtClean="0">
                <a:solidFill>
                  <a:srgbClr val="7F7F7F"/>
                </a:solidFill>
                <a:effectLst/>
                <a:latin typeface="+mn-lt"/>
                <a:ea typeface="Calibri"/>
                <a:cs typeface="Times New Roman"/>
              </a:rPr>
              <a:t>Talk Track: </a:t>
            </a:r>
            <a:endParaRPr lang="en-US" sz="1200" i="0" dirty="0" smtClean="0">
              <a:solidFill>
                <a:srgbClr val="7F7F7F"/>
              </a:solidFill>
              <a:effectLst/>
              <a:latin typeface="+mn-lt"/>
              <a:ea typeface="Calibri"/>
              <a:cs typeface="Times New Roman"/>
            </a:endParaRPr>
          </a:p>
          <a:p>
            <a:pPr marL="0" marR="0">
              <a:lnSpc>
                <a:spcPct val="115000"/>
              </a:lnSpc>
              <a:spcBef>
                <a:spcPts val="0"/>
              </a:spcBef>
              <a:spcAft>
                <a:spcPts val="1800"/>
              </a:spcAft>
            </a:pPr>
            <a:r>
              <a:rPr lang="en-US" sz="1200" i="0" dirty="0" smtClean="0">
                <a:solidFill>
                  <a:srgbClr val="7F7F7F"/>
                </a:solidFill>
                <a:effectLst/>
                <a:latin typeface="+mn-lt"/>
                <a:ea typeface="Calibri"/>
                <a:cs typeface="Times New Roman"/>
              </a:rPr>
              <a:t>I’ll be sharing quotes and customer evidence with you throughout our time together, but what really gets me excited is when we have adoption by our Partner community.  When partners are ready to build their business on our technology and not only do they have success, but they see success for their clients-in my mind that is success.  The quote here comes from Rand Morimoto the President of Convergent Computing.  </a:t>
            </a:r>
          </a:p>
          <a:p>
            <a:r>
              <a:rPr lang="en-US" sz="1200" i="0" dirty="0" smtClean="0">
                <a:solidFill>
                  <a:srgbClr val="7F7F7F"/>
                </a:solidFill>
                <a:effectLst/>
                <a:latin typeface="+mn-lt"/>
                <a:ea typeface="Calibri"/>
                <a:cs typeface="Times New Roman"/>
              </a:rPr>
              <a:t>Convergent Computing (CCO) is a global IT consulting firm and one of the first Microsoft Gold Certified Partners for Enterprise Systems. CCO wanted to expand its areas of expertise and develop a new practice area that would help enterprise IT customers deliver business value by optimizing their server infrastructure. The consultancy chose Microsoft cloud services, and now uses the Windows Server 2008 R2 Service Pack 1 (SP1) operating system with the Hyper-V virtualization technology, and Microsoft System Center data center solutions to help customers deploy private cloud infrastructures, including automated, end-to-end service management. CCO ensures its own success by helping customers reduce costs—up to U.S.$1.2 million a month in one case, better manage infrastructure costs and control their infrastructure, and focus on delivering business services.</a:t>
            </a:r>
            <a:endParaRPr lang="en-US" i="0"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cid:image002.jpg@01CB84BB.7FD46D90" TargetMode="Externa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4416" y="1"/>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141420" y="1627046"/>
            <a:ext cx="8494957" cy="4011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60" y="6407975"/>
            <a:ext cx="1236073" cy="202938"/>
          </a:xfrm>
          <a:prstGeom prst="rect">
            <a:avLst/>
          </a:prstGeom>
          <a:noFill/>
          <a:ln>
            <a:noFill/>
          </a:ln>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rcRect b="19654"/>
          <a:stretch>
            <a:fillRect/>
          </a:stretch>
        </p:blipFill>
        <p:spPr>
          <a:xfrm>
            <a:off x="7578977" y="987133"/>
            <a:ext cx="3695185" cy="2518068"/>
          </a:xfrm>
          <a:prstGeom prst="rect">
            <a:avLst/>
          </a:prstGeom>
          <a:noFill/>
          <a:ln>
            <a:noFill/>
          </a:ln>
        </p:spPr>
      </p:pic>
      <p:sp>
        <p:nvSpPr>
          <p:cNvPr id="10" name="Title 1"/>
          <p:cNvSpPr>
            <a:spLocks noGrp="1"/>
          </p:cNvSpPr>
          <p:nvPr>
            <p:ph type="ctrTitle" hasCustomPrompt="1"/>
          </p:nvPr>
        </p:nvSpPr>
        <p:spPr>
          <a:xfrm>
            <a:off x="1600238" y="1939943"/>
            <a:ext cx="4536160" cy="1870075"/>
          </a:xfrm>
        </p:spPr>
        <p:txBody>
          <a:bodyPr/>
          <a:lstStyle>
            <a:lvl1pPr>
              <a:defRPr>
                <a:solidFill>
                  <a:schemeClr val="tx2"/>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1600239" y="4191002"/>
            <a:ext cx="6229844" cy="762000"/>
          </a:xfrm>
        </p:spPr>
        <p:txBody>
          <a:bodyPr>
            <a:normAutofit/>
          </a:bodyPr>
          <a:lstStyle>
            <a:lvl1pPr marL="0" indent="0" algn="l">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Info</a:t>
            </a:r>
          </a:p>
          <a:p>
            <a:r>
              <a:rPr lang="en-US" dirty="0" smtClean="0"/>
              <a:t>Company</a:t>
            </a:r>
          </a:p>
        </p:txBody>
      </p:sp>
      <p:sp>
        <p:nvSpPr>
          <p:cNvPr id="15" name="Text Placeholder 20"/>
          <p:cNvSpPr>
            <a:spLocks noGrp="1"/>
          </p:cNvSpPr>
          <p:nvPr>
            <p:ph type="body" sz="quarter" idx="13" hasCustomPrompt="1"/>
          </p:nvPr>
        </p:nvSpPr>
        <p:spPr>
          <a:xfrm>
            <a:off x="1600239" y="3822702"/>
            <a:ext cx="6246773" cy="368300"/>
          </a:xfrm>
        </p:spPr>
        <p:txBody>
          <a:bodyPr>
            <a:normAutofit/>
          </a:bodyPr>
          <a:lstStyle>
            <a:lvl1pPr>
              <a:buNone/>
              <a:defRPr sz="1400">
                <a:solidFill>
                  <a:schemeClr val="tx2"/>
                </a:solidFill>
              </a:defRPr>
            </a:lvl1pPr>
          </a:lstStyle>
          <a:p>
            <a:pPr lvl="0"/>
            <a:r>
              <a:rPr lang="en-US" dirty="0" smtClean="0"/>
              <a:t>Date</a:t>
            </a:r>
          </a:p>
        </p:txBody>
      </p:sp>
      <p:sp>
        <p:nvSpPr>
          <p:cNvPr id="9" name="Rectangle 8"/>
          <p:cNvSpPr/>
          <p:nvPr userDrawn="1"/>
        </p:nvSpPr>
        <p:spPr>
          <a:xfrm>
            <a:off x="1141413" y="1627046"/>
            <a:ext cx="228600" cy="4011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D:\Walk the Talk\MSFT\Onecloud\Logos\Logos_Reverse Colour\DDATA_4_REVERSE_WHITE_LOGO - BLU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74812" y="6407975"/>
            <a:ext cx="1390651" cy="31933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userDrawn="1"/>
        </p:nvCxnSpPr>
        <p:spPr>
          <a:xfrm>
            <a:off x="1566713" y="6301565"/>
            <a:ext cx="0" cy="47890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6" name="Picture 1" descr="cid:EE0F66EAD3954EDB87DCB0C540B09EC0@Melvin"/>
          <p:cNvPicPr>
            <a:picLocks noChangeAspect="1" noChangeArrowheads="1"/>
          </p:cNvPicPr>
          <p:nvPr userDrawn="1"/>
        </p:nvPicPr>
        <p:blipFill>
          <a:blip r:embed="rId5" r:link="rId6" cstate="print"/>
          <a:srcRect/>
          <a:stretch>
            <a:fillRect/>
          </a:stretch>
        </p:blipFill>
        <p:spPr bwMode="auto">
          <a:xfrm>
            <a:off x="7948020" y="4038600"/>
            <a:ext cx="3297971" cy="699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64150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269" y="1295401"/>
            <a:ext cx="10969943" cy="3933946"/>
          </a:xfrm>
        </p:spPr>
        <p:txBody>
          <a:bodyPr>
            <a:noAutofit/>
          </a:bodyPr>
          <a:lstStyle>
            <a:lvl1pPr marL="0">
              <a:lnSpc>
                <a:spcPts val="2600"/>
              </a:lnSpc>
              <a:spcBef>
                <a:spcPts val="0"/>
              </a:spcBef>
              <a:buNone/>
              <a:defRPr sz="1600">
                <a:solidFill>
                  <a:schemeClr val="bg1">
                    <a:lumMod val="50000"/>
                  </a:schemeClr>
                </a:solidFill>
              </a:defRPr>
            </a:lvl1pPr>
            <a:lvl2pPr>
              <a:lnSpc>
                <a:spcPts val="2600"/>
              </a:lnSpc>
              <a:spcBef>
                <a:spcPts val="0"/>
              </a:spcBef>
              <a:buNone/>
              <a:defRPr sz="1600">
                <a:solidFill>
                  <a:schemeClr val="bg1">
                    <a:lumMod val="50000"/>
                  </a:schemeClr>
                </a:solidFill>
              </a:defRPr>
            </a:lvl2pPr>
            <a:lvl3pPr>
              <a:lnSpc>
                <a:spcPts val="2600"/>
              </a:lnSpc>
              <a:spcBef>
                <a:spcPts val="0"/>
              </a:spcBef>
              <a:buNone/>
              <a:defRPr sz="1600">
                <a:solidFill>
                  <a:schemeClr val="bg1">
                    <a:lumMod val="50000"/>
                  </a:schemeClr>
                </a:solidFill>
              </a:defRPr>
            </a:lvl3pPr>
            <a:lvl4pPr>
              <a:lnSpc>
                <a:spcPts val="2600"/>
              </a:lnSpc>
              <a:spcBef>
                <a:spcPts val="0"/>
              </a:spcBef>
              <a:buNone/>
              <a:defRPr sz="1600">
                <a:solidFill>
                  <a:schemeClr val="bg1">
                    <a:lumMod val="50000"/>
                  </a:schemeClr>
                </a:solidFill>
              </a:defRPr>
            </a:lvl4pPr>
            <a:lvl5pPr>
              <a:lnSpc>
                <a:spcPts val="2600"/>
              </a:lnSpc>
              <a:spcBef>
                <a:spcPts val="0"/>
              </a:spcBef>
              <a:buNone/>
              <a:defRPr sz="16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27EE519B-55B5-4CFC-9666-7291ED1F6181}" type="slidenum">
              <a:rPr lang="en-US"/>
              <a:pPr/>
              <a:t>‹#›</a:t>
            </a:fld>
            <a:endParaRPr lang="en-US" dirty="0"/>
          </a:p>
        </p:txBody>
      </p:sp>
      <p:sp>
        <p:nvSpPr>
          <p:cNvPr id="5" name="Title 1"/>
          <p:cNvSpPr>
            <a:spLocks noGrp="1"/>
          </p:cNvSpPr>
          <p:nvPr>
            <p:ph type="title" hasCustomPrompt="1"/>
          </p:nvPr>
        </p:nvSpPr>
        <p:spPr>
          <a:xfrm>
            <a:off x="382513" y="295073"/>
            <a:ext cx="9826699" cy="914400"/>
          </a:xfrm>
        </p:spPr>
        <p:txBody>
          <a:bodyPr/>
          <a:lstStyle>
            <a:lvl1pPr>
              <a:defRPr>
                <a:solidFill>
                  <a:schemeClr val="tx2"/>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7" name="Rectangle 6"/>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203149" y="6365443"/>
            <a:ext cx="2936061" cy="478909"/>
            <a:chOff x="203149" y="6365443"/>
            <a:chExt cx="2936061" cy="478909"/>
          </a:xfrm>
        </p:grpSpPr>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15" name="Straight Connector 14"/>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srcRect/>
          <a:stretch>
            <a:fillRect/>
          </a:stretch>
        </p:blipFill>
        <p:spPr bwMode="auto">
          <a:xfrm>
            <a:off x="0" y="0"/>
            <a:ext cx="12188825" cy="6858000"/>
          </a:xfrm>
          <a:prstGeom prst="rect">
            <a:avLst/>
          </a:prstGeom>
          <a:noFill/>
          <a:ln w="9525">
            <a:noFill/>
            <a:miter lim="800000"/>
            <a:headEnd/>
            <a:tailEnd/>
          </a:ln>
        </p:spPr>
      </p:pic>
      <p:sp>
        <p:nvSpPr>
          <p:cNvPr id="8" name="Rectangle 7"/>
          <p:cNvSpPr/>
          <p:nvPr userDrawn="1"/>
        </p:nvSpPr>
        <p:spPr>
          <a:xfrm>
            <a:off x="0" y="4800600"/>
            <a:ext cx="12188825" cy="2057400"/>
          </a:xfrm>
          <a:prstGeom prst="rect">
            <a:avLst/>
          </a:prstGeom>
          <a:gradFill flip="none" rotWithShape="1">
            <a:gsLst>
              <a:gs pos="0">
                <a:srgbClr val="46413F">
                  <a:shade val="30000"/>
                  <a:satMod val="115000"/>
                </a:srgbClr>
              </a:gs>
              <a:gs pos="50000">
                <a:srgbClr val="46413F">
                  <a:shade val="67500"/>
                  <a:satMod val="115000"/>
                </a:srgbClr>
              </a:gs>
              <a:gs pos="100000">
                <a:srgbClr val="46413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p:nvPr>
        </p:nvSpPr>
        <p:spPr>
          <a:xfrm>
            <a:off x="457200" y="5334000"/>
            <a:ext cx="11276012" cy="1066800"/>
          </a:xfrm>
          <a:prstGeom prst="rect">
            <a:avLst/>
          </a:prstGeom>
        </p:spPr>
        <p:txBody>
          <a:bodyPr vert="horz" lIns="91440" tIns="45720" rIns="91440" bIns="45720" rtlCol="0" anchor="t">
            <a:normAutofit/>
          </a:bodyPr>
          <a:lstStyle>
            <a:lvl1pPr algn="ctr">
              <a:defRPr sz="3000" b="1">
                <a:solidFill>
                  <a:schemeClr val="bg1">
                    <a:lumMod val="95000"/>
                  </a:schemeClr>
                </a:solidFill>
                <a:latin typeface="Calibri" pitchFamily="34" charset="0"/>
                <a:cs typeface="Calibri" pitchFamily="34" charset="0"/>
              </a:defRPr>
            </a:lvl1pPr>
          </a:lstStyle>
          <a:p>
            <a:r>
              <a:rPr lang="en-US" dirty="0" smtClean="0"/>
              <a:t>Click to edit Master title style</a:t>
            </a:r>
            <a:endParaRPr lang="en-US" dirty="0"/>
          </a:p>
        </p:txBody>
      </p:sp>
      <p:pic>
        <p:nvPicPr>
          <p:cNvPr id="12" name="Picture 11" descr="MBI_Large.png"/>
          <p:cNvPicPr>
            <a:picLocks noChangeAspect="1"/>
          </p:cNvPicPr>
          <p:nvPr userDrawn="1"/>
        </p:nvPicPr>
        <p:blipFill>
          <a:blip r:embed="rId3" cstate="email"/>
          <a:srcRect b="22320"/>
          <a:stretch>
            <a:fillRect/>
          </a:stretch>
        </p:blipFill>
        <p:spPr>
          <a:xfrm>
            <a:off x="3351213" y="1447800"/>
            <a:ext cx="5486400" cy="1981200"/>
          </a:xfrm>
          <a:prstGeom prst="rect">
            <a:avLst/>
          </a:prstGeom>
          <a:effectLst/>
        </p:spPr>
      </p:pic>
    </p:spTree>
    <p:extLst>
      <p:ext uri="{BB962C8B-B14F-4D97-AF65-F5344CB8AC3E}">
        <p14:creationId xmlns:p14="http://schemas.microsoft.com/office/powerpoint/2010/main" val="2092156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email"/>
          <a:srcRect/>
          <a:stretch>
            <a:fillRect/>
          </a:stretch>
        </p:blipFill>
        <p:spPr bwMode="auto">
          <a:xfrm>
            <a:off x="0" y="0"/>
            <a:ext cx="12188825" cy="6858000"/>
          </a:xfrm>
          <a:prstGeom prst="rect">
            <a:avLst/>
          </a:prstGeom>
          <a:noFill/>
          <a:ln w="9525">
            <a:noFill/>
            <a:miter lim="800000"/>
            <a:headEnd/>
            <a:tailEnd/>
          </a:ln>
        </p:spPr>
      </p:pic>
      <p:sp>
        <p:nvSpPr>
          <p:cNvPr id="9" name="Rectangle 8"/>
          <p:cNvSpPr/>
          <p:nvPr userDrawn="1"/>
        </p:nvSpPr>
        <p:spPr>
          <a:xfrm rot="10800000">
            <a:off x="0" y="6400800"/>
            <a:ext cx="12188825" cy="457200"/>
          </a:xfrm>
          <a:prstGeom prst="rect">
            <a:avLst/>
          </a:prstGeom>
          <a:solidFill>
            <a:srgbClr val="464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hadow.png"/>
          <p:cNvPicPr>
            <a:picLocks noChangeAspect="1"/>
          </p:cNvPicPr>
          <p:nvPr userDrawn="1"/>
        </p:nvPicPr>
        <p:blipFill>
          <a:blip r:embed="rId3" cstate="email"/>
          <a:srcRect l="8625" t="65844"/>
          <a:stretch>
            <a:fillRect/>
          </a:stretch>
        </p:blipFill>
        <p:spPr>
          <a:xfrm>
            <a:off x="8" y="3733800"/>
            <a:ext cx="5791199" cy="790575"/>
          </a:xfrm>
          <a:prstGeom prst="rect">
            <a:avLst/>
          </a:prstGeom>
        </p:spPr>
      </p:pic>
      <p:pic>
        <p:nvPicPr>
          <p:cNvPr id="13" name="Picture 12" descr="mark.png"/>
          <p:cNvPicPr>
            <a:picLocks noChangeAspect="1"/>
          </p:cNvPicPr>
          <p:nvPr userDrawn="1"/>
        </p:nvPicPr>
        <p:blipFill>
          <a:blip r:embed="rId4" cstate="email"/>
          <a:stretch>
            <a:fillRect/>
          </a:stretch>
        </p:blipFill>
        <p:spPr>
          <a:xfrm>
            <a:off x="11733215" y="6477001"/>
            <a:ext cx="279736" cy="295274"/>
          </a:xfrm>
          <a:prstGeom prst="rect">
            <a:avLst/>
          </a:prstGeom>
        </p:spPr>
      </p:pic>
      <p:pic>
        <p:nvPicPr>
          <p:cNvPr id="14" name="Picture 13" descr="stc.png"/>
          <p:cNvPicPr>
            <a:picLocks noChangeAspect="1"/>
          </p:cNvPicPr>
          <p:nvPr userDrawn="1"/>
        </p:nvPicPr>
        <p:blipFill>
          <a:blip r:embed="rId5" cstate="email"/>
          <a:stretch>
            <a:fillRect/>
          </a:stretch>
        </p:blipFill>
        <p:spPr>
          <a:xfrm>
            <a:off x="9810166" y="6538461"/>
            <a:ext cx="1828800" cy="186884"/>
          </a:xfrm>
          <a:prstGeom prst="rect">
            <a:avLst/>
          </a:prstGeom>
        </p:spPr>
      </p:pic>
      <p:pic>
        <p:nvPicPr>
          <p:cNvPr id="15" name="Picture 2" descr="C:\Users\sigurdg\Desktop\thankyou.png"/>
          <p:cNvPicPr>
            <a:picLocks noChangeAspect="1" noChangeArrowheads="1"/>
          </p:cNvPicPr>
          <p:nvPr userDrawn="1"/>
        </p:nvPicPr>
        <p:blipFill>
          <a:blip r:embed="rId6" cstate="print"/>
          <a:srcRect/>
          <a:stretch>
            <a:fillRect/>
          </a:stretch>
        </p:blipFill>
        <p:spPr bwMode="auto">
          <a:xfrm>
            <a:off x="914400" y="2819400"/>
            <a:ext cx="3080019" cy="758952"/>
          </a:xfrm>
          <a:prstGeom prst="rect">
            <a:avLst/>
          </a:prstGeom>
          <a:noFill/>
        </p:spPr>
      </p:pic>
      <p:sp>
        <p:nvSpPr>
          <p:cNvPr id="16" name="Title 1"/>
          <p:cNvSpPr>
            <a:spLocks noGrp="1"/>
          </p:cNvSpPr>
          <p:nvPr>
            <p:ph type="title"/>
          </p:nvPr>
        </p:nvSpPr>
        <p:spPr>
          <a:xfrm>
            <a:off x="838202" y="4267200"/>
            <a:ext cx="7848600" cy="411162"/>
          </a:xfrm>
        </p:spPr>
        <p:txBody>
          <a:bodyPr anchor="t">
            <a:noAutofit/>
          </a:bodyPr>
          <a:lstStyle>
            <a:lvl1pPr algn="l">
              <a:defRPr sz="2000" b="1">
                <a:solidFill>
                  <a:srgbClr val="46413F"/>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92156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1"/>
          <p:cNvGrpSpPr/>
          <p:nvPr userDrawn="1"/>
        </p:nvGrpSpPr>
        <p:grpSpPr>
          <a:xfrm>
            <a:off x="203149" y="6365443"/>
            <a:ext cx="2936061" cy="478909"/>
            <a:chOff x="203149" y="6365443"/>
            <a:chExt cx="2936061" cy="478909"/>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5" name="Straight Connector 4"/>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1049593" y="1612900"/>
            <a:ext cx="10360501" cy="4114800"/>
          </a:xfrm>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0"/>
          <p:cNvSpPr>
            <a:spLocks noGrp="1" noChangeArrowheads="1"/>
          </p:cNvSpPr>
          <p:nvPr>
            <p:ph type="sldNum" sz="quarter" idx="10"/>
          </p:nvPr>
        </p:nvSpPr>
        <p:spPr>
          <a:xfrm>
            <a:off x="490939" y="6502400"/>
            <a:ext cx="2539339" cy="241300"/>
          </a:xfrm>
          <a:prstGeom prst="rect">
            <a:avLst/>
          </a:prstGeom>
          <a:ln/>
        </p:spPr>
        <p:txBody>
          <a:bodyPr/>
          <a:lstStyle>
            <a:lvl1pPr>
              <a:defRPr/>
            </a:lvl1pPr>
          </a:lstStyle>
          <a:p>
            <a:fld id="{5BAF3B3E-2188-4970-BE24-5E32A9A4A0D0}" type="slidenum">
              <a:rPr lang="en-GB" smtClean="0"/>
              <a:pPr/>
              <a:t>‹#›</a:t>
            </a:fld>
            <a:endParaRPr lang="en-GB" dirty="0"/>
          </a:p>
        </p:txBody>
      </p:sp>
      <p:grpSp>
        <p:nvGrpSpPr>
          <p:cNvPr id="6" name="Group 5"/>
          <p:cNvGrpSpPr/>
          <p:nvPr userDrawn="1"/>
        </p:nvGrpSpPr>
        <p:grpSpPr>
          <a:xfrm>
            <a:off x="203149" y="6365443"/>
            <a:ext cx="2936061" cy="478909"/>
            <a:chOff x="203149" y="6365443"/>
            <a:chExt cx="2936061" cy="478909"/>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9" name="Straight Connector 8"/>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43284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1049593" y="1612900"/>
            <a:ext cx="10360501" cy="4114800"/>
          </a:xfrm>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0"/>
          <p:cNvSpPr>
            <a:spLocks noGrp="1" noChangeArrowheads="1"/>
          </p:cNvSpPr>
          <p:nvPr>
            <p:ph type="sldNum" sz="quarter" idx="10"/>
          </p:nvPr>
        </p:nvSpPr>
        <p:spPr>
          <a:xfrm>
            <a:off x="490939" y="6502400"/>
            <a:ext cx="2539339" cy="241300"/>
          </a:xfrm>
          <a:prstGeom prst="rect">
            <a:avLst/>
          </a:prstGeom>
          <a:ln/>
        </p:spPr>
        <p:txBody>
          <a:bodyPr/>
          <a:lstStyle>
            <a:lvl1pPr>
              <a:defRPr/>
            </a:lvl1pPr>
          </a:lstStyle>
          <a:p>
            <a:fld id="{5BAF3B3E-2188-4970-BE24-5E32A9A4A0D0}" type="slidenum">
              <a:rPr lang="en-GB" smtClean="0"/>
              <a:pPr/>
              <a:t>‹#›</a:t>
            </a:fld>
            <a:endParaRPr lang="en-GB" dirty="0"/>
          </a:p>
        </p:txBody>
      </p:sp>
      <p:grpSp>
        <p:nvGrpSpPr>
          <p:cNvPr id="6" name="Group 5"/>
          <p:cNvGrpSpPr/>
          <p:nvPr userDrawn="1"/>
        </p:nvGrpSpPr>
        <p:grpSpPr>
          <a:xfrm>
            <a:off x="203149" y="6365443"/>
            <a:ext cx="2936061" cy="478909"/>
            <a:chOff x="203149" y="6365443"/>
            <a:chExt cx="2936061" cy="478909"/>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9" name="Straight Connector 8"/>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43284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1049593" y="1612900"/>
            <a:ext cx="10360501" cy="4114800"/>
          </a:xfrm>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0"/>
          <p:cNvSpPr>
            <a:spLocks noGrp="1" noChangeArrowheads="1"/>
          </p:cNvSpPr>
          <p:nvPr>
            <p:ph type="sldNum" sz="quarter" idx="10"/>
          </p:nvPr>
        </p:nvSpPr>
        <p:spPr>
          <a:xfrm>
            <a:off x="490939" y="6502400"/>
            <a:ext cx="2539339" cy="241300"/>
          </a:xfrm>
          <a:prstGeom prst="rect">
            <a:avLst/>
          </a:prstGeom>
          <a:ln/>
        </p:spPr>
        <p:txBody>
          <a:bodyPr/>
          <a:lstStyle>
            <a:lvl1pPr>
              <a:defRPr/>
            </a:lvl1pPr>
          </a:lstStyle>
          <a:p>
            <a:fld id="{5BAF3B3E-2188-4970-BE24-5E32A9A4A0D0}" type="slidenum">
              <a:rPr lang="en-GB" smtClean="0"/>
              <a:pPr/>
              <a:t>‹#›</a:t>
            </a:fld>
            <a:endParaRPr lang="en-GB" dirty="0"/>
          </a:p>
        </p:txBody>
      </p:sp>
      <p:grpSp>
        <p:nvGrpSpPr>
          <p:cNvPr id="10" name="Group 9"/>
          <p:cNvGrpSpPr/>
          <p:nvPr userDrawn="1"/>
        </p:nvGrpSpPr>
        <p:grpSpPr>
          <a:xfrm>
            <a:off x="203149" y="6365443"/>
            <a:ext cx="2936061" cy="478909"/>
            <a:chOff x="203149" y="6365443"/>
            <a:chExt cx="2936061" cy="478909"/>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13" name="Straight Connector 12"/>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43284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p:cNvSpPr/>
          <p:nvPr userDrawn="1"/>
        </p:nvSpPr>
        <p:spPr>
          <a:xfrm>
            <a:off x="1141420" y="1627046"/>
            <a:ext cx="8494957" cy="40117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rcRect b="19654"/>
          <a:stretch>
            <a:fillRect/>
          </a:stretch>
        </p:blipFill>
        <p:spPr>
          <a:xfrm>
            <a:off x="7578977" y="987133"/>
            <a:ext cx="3695185" cy="2518068"/>
          </a:xfrm>
          <a:prstGeom prst="rect">
            <a:avLst/>
          </a:prstGeom>
          <a:noFill/>
          <a:ln>
            <a:noFill/>
          </a:ln>
        </p:spPr>
      </p:pic>
      <p:sp>
        <p:nvSpPr>
          <p:cNvPr id="10" name="Title 1"/>
          <p:cNvSpPr>
            <a:spLocks noGrp="1"/>
          </p:cNvSpPr>
          <p:nvPr>
            <p:ph type="ctrTitle" hasCustomPrompt="1"/>
          </p:nvPr>
        </p:nvSpPr>
        <p:spPr>
          <a:xfrm>
            <a:off x="1600238" y="1939943"/>
            <a:ext cx="4536160" cy="1870075"/>
          </a:xfrm>
        </p:spPr>
        <p:txBody>
          <a:bodyPr/>
          <a:lstStyle>
            <a:lvl1pPr>
              <a:defRPr>
                <a:solidFill>
                  <a:schemeClr val="bg1"/>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1600239" y="4191002"/>
            <a:ext cx="6229844" cy="7620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Info</a:t>
            </a:r>
          </a:p>
          <a:p>
            <a:r>
              <a:rPr lang="en-US" dirty="0" smtClean="0"/>
              <a:t>Company</a:t>
            </a:r>
          </a:p>
        </p:txBody>
      </p:sp>
      <p:sp>
        <p:nvSpPr>
          <p:cNvPr id="15" name="Text Placeholder 20"/>
          <p:cNvSpPr>
            <a:spLocks noGrp="1"/>
          </p:cNvSpPr>
          <p:nvPr>
            <p:ph type="body" sz="quarter" idx="13" hasCustomPrompt="1"/>
          </p:nvPr>
        </p:nvSpPr>
        <p:spPr>
          <a:xfrm>
            <a:off x="1600239" y="3822702"/>
            <a:ext cx="6246773" cy="368300"/>
          </a:xfrm>
        </p:spPr>
        <p:txBody>
          <a:bodyPr>
            <a:normAutofit/>
          </a:bodyPr>
          <a:lstStyle>
            <a:lvl1pPr>
              <a:buNone/>
              <a:defRPr sz="1400">
                <a:solidFill>
                  <a:schemeClr val="bg1"/>
                </a:solidFill>
              </a:defRPr>
            </a:lvl1pPr>
          </a:lstStyle>
          <a:p>
            <a:pPr lvl="0"/>
            <a:r>
              <a:rPr lang="en-US" dirty="0" smtClean="0"/>
              <a:t>Date</a:t>
            </a:r>
          </a:p>
        </p:txBody>
      </p:sp>
      <p:sp>
        <p:nvSpPr>
          <p:cNvPr id="13" name="Rectangle 12"/>
          <p:cNvSpPr/>
          <p:nvPr userDrawn="1"/>
        </p:nvSpPr>
        <p:spPr>
          <a:xfrm>
            <a:off x="1141413" y="1627046"/>
            <a:ext cx="228600" cy="4011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203149" y="6365443"/>
            <a:ext cx="2936061" cy="478909"/>
            <a:chOff x="203149" y="6365443"/>
            <a:chExt cx="2936061" cy="478909"/>
          </a:xfrm>
        </p:grpSpPr>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18" name="Straight Connector 17"/>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64150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513" y="295073"/>
            <a:ext cx="9826699" cy="914400"/>
          </a:xfrm>
        </p:spPr>
        <p:txBody>
          <a:bodyPr/>
          <a:lstStyle>
            <a:lvl1pPr>
              <a:defRPr>
                <a:solidFill>
                  <a:schemeClr val="tx2"/>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0E23B03-6AFE-40A9-BC2C-E89E0B2C5091}"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2128" y="190501"/>
            <a:ext cx="922757" cy="781434"/>
          </a:xfrm>
          <a:prstGeom prst="rect">
            <a:avLst/>
          </a:prstGeom>
          <a:noFill/>
          <a:ln>
            <a:noFill/>
          </a:ln>
        </p:spPr>
      </p:pic>
      <p:sp>
        <p:nvSpPr>
          <p:cNvPr id="7" name="Rectangle 6"/>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203149" y="6365443"/>
            <a:ext cx="2936061" cy="478909"/>
            <a:chOff x="203149" y="6365443"/>
            <a:chExt cx="2936061" cy="478909"/>
          </a:xfrm>
        </p:grpSpPr>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15" name="Straight Connector 14"/>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215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10642481" y="859813"/>
            <a:ext cx="1546344" cy="177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0E23B03-6AFE-40A9-BC2C-E89E0B2C5091}" type="slidenum">
              <a:rPr lang="en-US" smtClean="0"/>
              <a:pPr/>
              <a:t>‹#›</a:t>
            </a:fld>
            <a:endParaRPr lang="en-US" dirty="0"/>
          </a:p>
        </p:txBody>
      </p:sp>
      <p:sp>
        <p:nvSpPr>
          <p:cNvPr id="7" name="Title 1"/>
          <p:cNvSpPr>
            <a:spLocks noGrp="1"/>
          </p:cNvSpPr>
          <p:nvPr>
            <p:ph type="title" hasCustomPrompt="1"/>
          </p:nvPr>
        </p:nvSpPr>
        <p:spPr>
          <a:xfrm>
            <a:off x="382513" y="295073"/>
            <a:ext cx="9826699" cy="914400"/>
          </a:xfrm>
        </p:spPr>
        <p:txBody>
          <a:bodyPr/>
          <a:lstStyle>
            <a:lvl1pPr>
              <a:defRPr>
                <a:solidFill>
                  <a:schemeClr val="tx2"/>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9" name="Rectangle 8"/>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203149" y="6365443"/>
            <a:ext cx="2936061" cy="478909"/>
            <a:chOff x="203149" y="6365443"/>
            <a:chExt cx="2936061" cy="478909"/>
          </a:xfrm>
        </p:grpSpPr>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15" name="Straight Connector 14"/>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2156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10642481" y="859813"/>
            <a:ext cx="1546344" cy="177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0E23B03-6AFE-40A9-BC2C-E89E0B2C5091}"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2128" y="190501"/>
            <a:ext cx="922757" cy="781434"/>
          </a:xfrm>
          <a:prstGeom prst="rect">
            <a:avLst/>
          </a:prstGeom>
          <a:noFill/>
          <a:ln>
            <a:noFill/>
          </a:ln>
        </p:spPr>
      </p:pic>
      <p:grpSp>
        <p:nvGrpSpPr>
          <p:cNvPr id="15" name="Group 14"/>
          <p:cNvGrpSpPr/>
          <p:nvPr userDrawn="1"/>
        </p:nvGrpSpPr>
        <p:grpSpPr>
          <a:xfrm>
            <a:off x="203149" y="6365443"/>
            <a:ext cx="2936061" cy="478909"/>
            <a:chOff x="203149" y="6365443"/>
            <a:chExt cx="2936061" cy="478909"/>
          </a:xfrm>
        </p:grpSpPr>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18" name="Straight Connector 17"/>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2156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4416" y="1"/>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141412" y="1627046"/>
            <a:ext cx="11047413" cy="4011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solidFill>
              </a:defRPr>
            </a:lvl1pPr>
          </a:lstStyle>
          <a:p>
            <a:fld id="{40E23B03-6AFE-40A9-BC2C-E89E0B2C5091}"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2128" y="190501"/>
            <a:ext cx="922757" cy="781434"/>
          </a:xfrm>
          <a:prstGeom prst="rect">
            <a:avLst/>
          </a:prstGeom>
          <a:noFill/>
          <a:ln>
            <a:noFill/>
          </a:ln>
        </p:spPr>
      </p:pic>
      <p:sp>
        <p:nvSpPr>
          <p:cNvPr id="14" name="Title 1"/>
          <p:cNvSpPr>
            <a:spLocks noGrp="1"/>
          </p:cNvSpPr>
          <p:nvPr>
            <p:ph type="ctrTitle" hasCustomPrompt="1"/>
          </p:nvPr>
        </p:nvSpPr>
        <p:spPr>
          <a:xfrm>
            <a:off x="1608248" y="3209927"/>
            <a:ext cx="6669996" cy="1704974"/>
          </a:xfrm>
        </p:spPr>
        <p:txBody>
          <a:bodyPr/>
          <a:lstStyle>
            <a:lvl1pPr>
              <a:defRPr>
                <a:solidFill>
                  <a:schemeClr val="tx2"/>
                </a:solidFill>
              </a:defRPr>
            </a:lvl1pPr>
          </a:lstStyle>
          <a:p>
            <a:r>
              <a:rPr lang="en-US" dirty="0" smtClean="0"/>
              <a:t>Click To Edit Master Title Style</a:t>
            </a:r>
            <a:endParaRPr lang="en-US" dirty="0"/>
          </a:p>
        </p:txBody>
      </p:sp>
      <p:sp>
        <p:nvSpPr>
          <p:cNvPr id="8" name="Rectangle 7"/>
          <p:cNvSpPr/>
          <p:nvPr userDrawn="1"/>
        </p:nvSpPr>
        <p:spPr>
          <a:xfrm>
            <a:off x="1141413" y="1627046"/>
            <a:ext cx="228600" cy="4011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160" y="6407975"/>
            <a:ext cx="1236073" cy="202938"/>
          </a:xfrm>
          <a:prstGeom prst="rect">
            <a:avLst/>
          </a:prstGeom>
          <a:noFill/>
          <a:ln>
            <a:noFill/>
          </a:ln>
        </p:spPr>
      </p:pic>
      <p:pic>
        <p:nvPicPr>
          <p:cNvPr id="15" name="Picture 2" descr="D:\Walk the Talk\MSFT\Onecloud\Logos\Logos_Reverse Colour\DDATA_4_REVERSE_WHITE_LOGO - BLU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74812" y="6407975"/>
            <a:ext cx="1390651" cy="31933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1566713" y="6301565"/>
            <a:ext cx="0" cy="47890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406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p:cNvSpPr/>
          <p:nvPr userDrawn="1"/>
        </p:nvSpPr>
        <p:spPr>
          <a:xfrm>
            <a:off x="4416" y="1"/>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82513" y="295073"/>
            <a:ext cx="9826699" cy="914400"/>
          </a:xfrm>
        </p:spPr>
        <p:txBody>
          <a:bodyPr/>
          <a:lstStyle>
            <a:lvl1pPr>
              <a:defRPr>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609441" y="1295401"/>
            <a:ext cx="10969943" cy="39339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solidFill>
              </a:defRPr>
            </a:lvl1pPr>
          </a:lstStyle>
          <a:p>
            <a:fld id="{40E23B03-6AFE-40A9-BC2C-E89E0B2C509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2128" y="190501"/>
            <a:ext cx="922757" cy="781434"/>
          </a:xfrm>
          <a:prstGeom prst="rect">
            <a:avLst/>
          </a:prstGeom>
          <a:noFill/>
          <a:ln>
            <a:noFill/>
          </a:ln>
        </p:spPr>
      </p:pic>
      <p:sp>
        <p:nvSpPr>
          <p:cNvPr id="8" name="Rectangle 7"/>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160" y="6407975"/>
            <a:ext cx="1236073" cy="202938"/>
          </a:xfrm>
          <a:prstGeom prst="rect">
            <a:avLst/>
          </a:prstGeom>
          <a:noFill/>
          <a:ln>
            <a:noFill/>
          </a:ln>
        </p:spPr>
      </p:pic>
      <p:pic>
        <p:nvPicPr>
          <p:cNvPr id="15" name="Picture 2" descr="D:\Walk the Talk\MSFT\Onecloud\Logos\Logos_Reverse Colour\DDATA_4_REVERSE_WHITE_LOGO - BLU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74812" y="6407975"/>
            <a:ext cx="1390651" cy="31933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1566713" y="6301565"/>
            <a:ext cx="0" cy="47890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4062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p:cNvSpPr/>
          <p:nvPr userDrawn="1"/>
        </p:nvSpPr>
        <p:spPr>
          <a:xfrm>
            <a:off x="4416" y="1"/>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82513" y="295073"/>
            <a:ext cx="9826699" cy="914400"/>
          </a:xfrm>
        </p:spPr>
        <p:txBody>
          <a:bodyPr/>
          <a:lstStyle>
            <a:lvl1pPr>
              <a:defRPr>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609441" y="1295401"/>
            <a:ext cx="10969943" cy="39339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solidFill>
              </a:defRPr>
            </a:lvl1pPr>
          </a:lstStyle>
          <a:p>
            <a:fld id="{40E23B03-6AFE-40A9-BC2C-E89E0B2C5091}" type="slidenum">
              <a:rPr lang="en-US" smtClean="0"/>
              <a:pPr/>
              <a:t>‹#›</a:t>
            </a:fld>
            <a:endParaRPr lang="en-US" dirty="0"/>
          </a:p>
        </p:txBody>
      </p:sp>
      <p:pic>
        <p:nvPicPr>
          <p:cNvPr id="13" name="Picture 2"/>
          <p:cNvPicPr>
            <a:picLocks noChangeAspect="1" noChangeArrowheads="1"/>
          </p:cNvPicPr>
          <p:nvPr userDrawn="1"/>
        </p:nvPicPr>
        <p:blipFill>
          <a:blip r:embed="rId2" cstate="print">
            <a:lum bright="100000" contrast="100000"/>
            <a:extLst>
              <a:ext uri="{28A0092B-C50C-407E-A947-70E740481C1C}">
                <a14:useLocalDpi xmlns:a14="http://schemas.microsoft.com/office/drawing/2010/main" val="0"/>
              </a:ext>
            </a:extLst>
          </a:blip>
          <a:stretch>
            <a:fillRect/>
          </a:stretch>
        </p:blipFill>
        <p:spPr bwMode="auto">
          <a:xfrm>
            <a:off x="203149" y="6572244"/>
            <a:ext cx="823000" cy="13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2128" y="190501"/>
            <a:ext cx="922757" cy="781434"/>
          </a:xfrm>
          <a:prstGeom prst="rect">
            <a:avLst/>
          </a:prstGeom>
          <a:noFill/>
          <a:ln>
            <a:noFill/>
          </a:ln>
        </p:spPr>
      </p:pic>
      <p:sp>
        <p:nvSpPr>
          <p:cNvPr id="8" name="Rectangle 7"/>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userDrawn="1"/>
        </p:nvSpPr>
        <p:spPr>
          <a:xfrm>
            <a:off x="0" y="6172200"/>
            <a:ext cx="1598612" cy="685800"/>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userDrawn="1"/>
        </p:nvSpPr>
        <p:spPr>
          <a:xfrm>
            <a:off x="10590213" y="0"/>
            <a:ext cx="1598612" cy="1371600"/>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160" y="6407975"/>
            <a:ext cx="1236073" cy="202938"/>
          </a:xfrm>
          <a:prstGeom prst="rect">
            <a:avLst/>
          </a:prstGeom>
          <a:noFill/>
          <a:ln>
            <a:noFill/>
          </a:ln>
        </p:spPr>
      </p:pic>
      <p:pic>
        <p:nvPicPr>
          <p:cNvPr id="17" name="Picture 2" descr="D:\Walk the Talk\MSFT\Onecloud\Logos\Logos_Reverse Colour\DDATA_4_REVERSE_WHITE_LOGO - BLUE.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74812" y="6407975"/>
            <a:ext cx="1390651" cy="31933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a:xfrm>
            <a:off x="1566713" y="6301565"/>
            <a:ext cx="0" cy="47890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406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060360" y="6492891"/>
            <a:ext cx="3128465"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0E23B03-6AFE-40A9-BC2C-E89E0B2C5091}" type="slidenum">
              <a:rPr lang="en-US" smtClean="0"/>
              <a:pPr/>
              <a:t>‹#›</a:t>
            </a:fld>
            <a:endParaRPr lang="en-US" dirty="0"/>
          </a:p>
        </p:txBody>
      </p:sp>
      <p:sp>
        <p:nvSpPr>
          <p:cNvPr id="5" name="Title 1"/>
          <p:cNvSpPr>
            <a:spLocks noGrp="1"/>
          </p:cNvSpPr>
          <p:nvPr>
            <p:ph type="title" hasCustomPrompt="1"/>
          </p:nvPr>
        </p:nvSpPr>
        <p:spPr>
          <a:xfrm>
            <a:off x="382513" y="295073"/>
            <a:ext cx="9826699" cy="914400"/>
          </a:xfrm>
        </p:spPr>
        <p:txBody>
          <a:bodyPr/>
          <a:lstStyle>
            <a:lvl1pPr>
              <a:defRPr>
                <a:solidFill>
                  <a:schemeClr val="tx2"/>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Rectangle 5"/>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203149" y="6365443"/>
            <a:ext cx="2936061" cy="478909"/>
            <a:chOff x="203149" y="6365443"/>
            <a:chExt cx="2936061" cy="478909"/>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3149" y="6492039"/>
              <a:ext cx="1319263" cy="21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906" t="35423" r="5639" b="34726"/>
            <a:stretch/>
          </p:blipFill>
          <p:spPr>
            <a:xfrm>
              <a:off x="1688460" y="6463129"/>
              <a:ext cx="1450750" cy="345967"/>
            </a:xfrm>
            <a:prstGeom prst="rect">
              <a:avLst/>
            </a:prstGeom>
          </p:spPr>
        </p:pic>
        <p:cxnSp>
          <p:nvCxnSpPr>
            <p:cNvPr id="12" name="Straight Connector 11"/>
            <p:cNvCxnSpPr/>
            <p:nvPr userDrawn="1"/>
          </p:nvCxnSpPr>
          <p:spPr>
            <a:xfrm>
              <a:off x="1607657" y="6365443"/>
              <a:ext cx="0" cy="47890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07111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083" y="295073"/>
            <a:ext cx="9826699" cy="9144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9081" y="1295401"/>
            <a:ext cx="10969943" cy="39339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060360" y="6492889"/>
            <a:ext cx="3128465"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0E23B03-6AFE-40A9-BC2C-E89E0B2C5091}" type="slidenum">
              <a:rPr lang="en-US" smtClean="0"/>
              <a:pPr/>
              <a:t>‹#›</a:t>
            </a:fld>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72128" y="190501"/>
            <a:ext cx="922757" cy="781434"/>
          </a:xfrm>
          <a:prstGeom prst="rect">
            <a:avLst/>
          </a:prstGeom>
          <a:noFill/>
          <a:ln>
            <a:noFill/>
          </a:ln>
        </p:spPr>
      </p:pic>
      <p:pic>
        <p:nvPicPr>
          <p:cNvPr id="11"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203149" y="6572244"/>
            <a:ext cx="823000" cy="13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6703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4" r:id="rId4"/>
    <p:sldLayoutId id="2147483665" r:id="rId5"/>
    <p:sldLayoutId id="2147483666" r:id="rId6"/>
    <p:sldLayoutId id="2147483667" r:id="rId7"/>
    <p:sldLayoutId id="2147483676" r:id="rId8"/>
    <p:sldLayoutId id="2147483668" r:id="rId9"/>
    <p:sldLayoutId id="2147483669" r:id="rId10"/>
    <p:sldLayoutId id="2147483673" r:id="rId11"/>
    <p:sldLayoutId id="2147483674" r:id="rId12"/>
    <p:sldLayoutId id="2147483675" r:id="rId13"/>
    <p:sldLayoutId id="2147483677" r:id="rId14"/>
    <p:sldLayoutId id="2147483678" r:id="rId15"/>
    <p:sldLayoutId id="2147483679" r:id="rId16"/>
  </p:sldLayoutIdLst>
  <p:timing>
    <p:tnLst>
      <p:par>
        <p:cTn id="1" dur="indefinite" restart="never" nodeType="tmRoot"/>
      </p:par>
    </p:tnLst>
  </p:timing>
  <p:hf hdr="0" ftr="0" dt="0"/>
  <p:txStyles>
    <p:titleStyle>
      <a:lvl1pPr algn="l" defTabSz="914400" rtl="0" eaLnBrk="1" latinLnBrk="0" hangingPunct="1">
        <a:lnSpc>
          <a:spcPts val="2400"/>
        </a:lnSpc>
        <a:spcBef>
          <a:spcPct val="0"/>
        </a:spcBef>
        <a:buNone/>
        <a:defRPr sz="3000" b="1" kern="1200" cap="none" baseline="0">
          <a:solidFill>
            <a:srgbClr val="00AFDB"/>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lnSpc>
          <a:spcPts val="2600"/>
        </a:lnSpc>
        <a:spcBef>
          <a:spcPct val="20000"/>
        </a:spcBef>
        <a:buFont typeface="Arial" pitchFamily="34" charset="0"/>
        <a:buChar char="•"/>
        <a:defRPr sz="1600" kern="1200">
          <a:solidFill>
            <a:schemeClr val="tx1">
              <a:lumMod val="50000"/>
              <a:lumOff val="50000"/>
            </a:schemeClr>
          </a:solidFill>
          <a:latin typeface="+mn-lt"/>
          <a:ea typeface="+mn-ea"/>
          <a:cs typeface="+mn-cs"/>
        </a:defRPr>
      </a:lvl1pPr>
      <a:lvl2pPr marL="742950" indent="-285750" algn="l" defTabSz="914400" rtl="0" eaLnBrk="1" latinLnBrk="0" hangingPunct="1">
        <a:lnSpc>
          <a:spcPts val="2600"/>
        </a:lnSpc>
        <a:spcBef>
          <a:spcPct val="20000"/>
        </a:spcBef>
        <a:buFont typeface="Arial" pitchFamily="34" charset="0"/>
        <a:buChar char="•"/>
        <a:defRPr sz="1600" kern="1200">
          <a:solidFill>
            <a:schemeClr val="tx1">
              <a:lumMod val="50000"/>
              <a:lumOff val="50000"/>
            </a:schemeClr>
          </a:solidFill>
          <a:latin typeface="+mn-lt"/>
          <a:ea typeface="+mn-ea"/>
          <a:cs typeface="+mn-cs"/>
        </a:defRPr>
      </a:lvl2pPr>
      <a:lvl3pPr marL="1143000" indent="-228600" algn="l" defTabSz="914400" rtl="0" eaLnBrk="1" latinLnBrk="0" hangingPunct="1">
        <a:lnSpc>
          <a:spcPts val="2600"/>
        </a:lnSpc>
        <a:spcBef>
          <a:spcPct val="20000"/>
        </a:spcBef>
        <a:buFont typeface="Arial" pitchFamily="34" charset="0"/>
        <a:buChar char="•"/>
        <a:defRPr sz="1600" kern="1200">
          <a:solidFill>
            <a:schemeClr val="tx1">
              <a:lumMod val="50000"/>
              <a:lumOff val="50000"/>
            </a:schemeClr>
          </a:solidFill>
          <a:latin typeface="+mn-lt"/>
          <a:ea typeface="+mn-ea"/>
          <a:cs typeface="+mn-cs"/>
        </a:defRPr>
      </a:lvl3pPr>
      <a:lvl4pPr marL="1600200" indent="-228600" algn="l" defTabSz="914400" rtl="0" eaLnBrk="1" latinLnBrk="0" hangingPunct="1">
        <a:lnSpc>
          <a:spcPts val="2600"/>
        </a:lnSpc>
        <a:spcBef>
          <a:spcPct val="20000"/>
        </a:spcBef>
        <a:buFont typeface="Arial" pitchFamily="34" charset="0"/>
        <a:buChar char="–"/>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ts val="2600"/>
        </a:lnSpc>
        <a:spcBef>
          <a:spcPct val="20000"/>
        </a:spcBef>
        <a:buFont typeface="Arial" pitchFamily="34" charset="0"/>
        <a:buChar char="»"/>
        <a:defRPr sz="16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1.emf"/><Relationship Id="rId7"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 Id="rId9" Type="http://schemas.openxmlformats.org/officeDocument/2006/relationships/image" Target="cid:image002.jpg@01CB84BB.7FD46D9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gi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gi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42.png"/><Relationship Id="rId5" Type="http://schemas.openxmlformats.org/officeDocument/2006/relationships/image" Target="../media/image29.pn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4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48.png"/><Relationship Id="rId4" Type="http://schemas.openxmlformats.org/officeDocument/2006/relationships/image" Target="../media/image16.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spcBef>
                <a:spcPts val="600"/>
              </a:spcBef>
              <a:spcAft>
                <a:spcPts val="600"/>
              </a:spcAft>
            </a:pPr>
            <a:r>
              <a:rPr lang="en-US" dirty="0" smtClean="0"/>
              <a:t>Changing The</a:t>
            </a:r>
            <a:br>
              <a:rPr lang="en-US" dirty="0" smtClean="0"/>
            </a:br>
            <a:r>
              <a:rPr lang="en-US" dirty="0" smtClean="0"/>
              <a:t>Conversation: </a:t>
            </a:r>
            <a:br>
              <a:rPr lang="en-US" dirty="0" smtClean="0"/>
            </a:br>
            <a:r>
              <a:rPr lang="en-US" dirty="0" smtClean="0"/>
              <a:t>Microsoft Private Cloud</a:t>
            </a:r>
            <a:br>
              <a:rPr lang="en-US" dirty="0" smtClean="0"/>
            </a:br>
            <a:r>
              <a:rPr lang="en-US" dirty="0" smtClean="0"/>
              <a:t/>
            </a:r>
            <a:br>
              <a:rPr lang="en-US" dirty="0" smtClean="0"/>
            </a:br>
            <a:endParaRPr lang="en-US" dirty="0"/>
          </a:p>
        </p:txBody>
      </p:sp>
      <p:sp>
        <p:nvSpPr>
          <p:cNvPr id="5" name="Subtitle 4"/>
          <p:cNvSpPr>
            <a:spLocks noGrp="1"/>
          </p:cNvSpPr>
          <p:nvPr>
            <p:ph type="subTitle" idx="1"/>
          </p:nvPr>
        </p:nvSpPr>
        <p:spPr>
          <a:xfrm>
            <a:off x="1598612" y="4114800"/>
            <a:ext cx="6018173" cy="1447798"/>
          </a:xfrm>
        </p:spPr>
        <p:txBody>
          <a:bodyPr>
            <a:noAutofit/>
          </a:bodyPr>
          <a:lstStyle/>
          <a:p>
            <a:r>
              <a:rPr lang="en-US" b="1" dirty="0" smtClean="0"/>
              <a:t>Anand Kamat, Group Program Manager</a:t>
            </a:r>
          </a:p>
          <a:p>
            <a:r>
              <a:rPr lang="en-US" dirty="0" smtClean="0"/>
              <a:t>Cloud and Data Center Management, Microsoft </a:t>
            </a:r>
          </a:p>
          <a:p>
            <a:r>
              <a:rPr lang="en-US" b="1" dirty="0" err="1" smtClean="0"/>
              <a:t>Pramod</a:t>
            </a:r>
            <a:r>
              <a:rPr lang="en-US" b="1" dirty="0" smtClean="0"/>
              <a:t> Rao, Head Microsoft Solutions</a:t>
            </a:r>
          </a:p>
          <a:p>
            <a:r>
              <a:rPr lang="en-US" dirty="0" smtClean="0"/>
              <a:t>Dimension Data</a:t>
            </a:r>
            <a:endParaRPr lang="en-US" dirty="0"/>
          </a:p>
        </p:txBody>
      </p:sp>
      <p:sp>
        <p:nvSpPr>
          <p:cNvPr id="6" name="Text Placeholder 5"/>
          <p:cNvSpPr>
            <a:spLocks noGrp="1"/>
          </p:cNvSpPr>
          <p:nvPr>
            <p:ph type="body" sz="quarter" idx="13"/>
          </p:nvPr>
        </p:nvSpPr>
        <p:spPr>
          <a:xfrm>
            <a:off x="1598612" y="3657600"/>
            <a:ext cx="6246773" cy="368300"/>
          </a:xfrm>
        </p:spPr>
        <p:txBody>
          <a:bodyPr>
            <a:noAutofit/>
          </a:bodyPr>
          <a:lstStyle/>
          <a:p>
            <a:r>
              <a:rPr lang="en-US" dirty="0" smtClean="0"/>
              <a:t>Oct 14, 2011</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Key elements of the onecloud framework</a:t>
            </a:r>
            <a:endParaRPr lang="en-US" dirty="0"/>
          </a:p>
        </p:txBody>
      </p:sp>
      <p:sp>
        <p:nvSpPr>
          <p:cNvPr id="4" name="Slide Number Placeholder 3"/>
          <p:cNvSpPr>
            <a:spLocks noGrp="1"/>
          </p:cNvSpPr>
          <p:nvPr>
            <p:ph type="sldNum" sz="quarter" idx="4"/>
          </p:nvPr>
        </p:nvSpPr>
        <p:spPr/>
        <p:txBody>
          <a:bodyPr/>
          <a:lstStyle/>
          <a:p>
            <a:fld id="{40E23B03-6AFE-40A9-BC2C-E89E0B2C5091}" type="slidenum">
              <a:rPr lang="en-US" smtClean="0"/>
              <a:pPr/>
              <a:t>10</a:t>
            </a:fld>
            <a:endParaRPr lang="en-US" dirty="0"/>
          </a:p>
        </p:txBody>
      </p:sp>
      <p:grpSp>
        <p:nvGrpSpPr>
          <p:cNvPr id="50" name="Group 34"/>
          <p:cNvGrpSpPr/>
          <p:nvPr/>
        </p:nvGrpSpPr>
        <p:grpSpPr>
          <a:xfrm>
            <a:off x="9789599" y="1915300"/>
            <a:ext cx="2156717" cy="3830599"/>
            <a:chOff x="102985" y="1940011"/>
            <a:chExt cx="1752789" cy="3830599"/>
          </a:xfrm>
        </p:grpSpPr>
        <p:cxnSp>
          <p:nvCxnSpPr>
            <p:cNvPr id="51" name="Straight Connector 50"/>
            <p:cNvCxnSpPr/>
            <p:nvPr/>
          </p:nvCxnSpPr>
          <p:spPr bwMode="auto">
            <a:xfrm rot="5400000">
              <a:off x="-1423075" y="4244551"/>
              <a:ext cx="3052119"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52" name="Rounded Rectangle 51"/>
            <p:cNvSpPr/>
            <p:nvPr/>
          </p:nvSpPr>
          <p:spPr bwMode="auto">
            <a:xfrm>
              <a:off x="210065" y="1940011"/>
              <a:ext cx="1507524" cy="4695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Arial" pitchFamily="62" charset="0"/>
                </a:rPr>
                <a:t>Integration &amp; Migration</a:t>
              </a:r>
              <a:endParaRPr kumimoji="0" lang="en-US" sz="1600" i="0" u="none" strike="noStrike" cap="none" normalizeH="0" baseline="0" dirty="0">
                <a:ln>
                  <a:noFill/>
                </a:ln>
                <a:solidFill>
                  <a:schemeClr val="bg1"/>
                </a:solidFill>
                <a:effectLst/>
                <a:latin typeface="Arial" pitchFamily="62" charset="0"/>
              </a:endParaRPr>
            </a:p>
          </p:txBody>
        </p:sp>
        <p:pic>
          <p:nvPicPr>
            <p:cNvPr id="53" name="Picture 2"/>
            <p:cNvPicPr>
              <a:picLocks noChangeAspect="1" noChangeArrowheads="1"/>
            </p:cNvPicPr>
            <p:nvPr/>
          </p:nvPicPr>
          <p:blipFill>
            <a:blip r:embed="rId3" cstate="print"/>
            <a:srcRect/>
            <a:stretch>
              <a:fillRect/>
            </a:stretch>
          </p:blipFill>
          <p:spPr bwMode="auto">
            <a:xfrm>
              <a:off x="160642" y="2682277"/>
              <a:ext cx="1695132" cy="1197747"/>
            </a:xfrm>
            <a:prstGeom prst="rect">
              <a:avLst/>
            </a:prstGeom>
            <a:noFill/>
            <a:ln w="9525">
              <a:noFill/>
              <a:miter lim="800000"/>
              <a:headEnd/>
              <a:tailEnd/>
            </a:ln>
            <a:effectLst/>
          </p:spPr>
        </p:pic>
      </p:grpSp>
      <p:grpSp>
        <p:nvGrpSpPr>
          <p:cNvPr id="54" name="Group 35"/>
          <p:cNvGrpSpPr/>
          <p:nvPr/>
        </p:nvGrpSpPr>
        <p:grpSpPr>
          <a:xfrm>
            <a:off x="2587741" y="1944131"/>
            <a:ext cx="2447914" cy="3987722"/>
            <a:chOff x="1993558" y="1931774"/>
            <a:chExt cx="1989448" cy="3987722"/>
          </a:xfrm>
        </p:grpSpPr>
        <p:cxnSp>
          <p:nvCxnSpPr>
            <p:cNvPr id="55" name="Straight Connector 54"/>
            <p:cNvCxnSpPr/>
            <p:nvPr/>
          </p:nvCxnSpPr>
          <p:spPr bwMode="auto">
            <a:xfrm rot="5400000">
              <a:off x="2456946" y="4199243"/>
              <a:ext cx="3052119"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56" name="Rounded Rectangle 55"/>
            <p:cNvSpPr/>
            <p:nvPr/>
          </p:nvSpPr>
          <p:spPr bwMode="auto">
            <a:xfrm>
              <a:off x="2191264" y="1931774"/>
              <a:ext cx="1507524" cy="4695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Arial" pitchFamily="62" charset="0"/>
                </a:rPr>
                <a:t>Cloud Automation</a:t>
              </a:r>
              <a:endParaRPr kumimoji="0" lang="en-US" sz="1600" i="0" u="none" strike="noStrike" cap="none" normalizeH="0" baseline="0" dirty="0">
                <a:ln>
                  <a:noFill/>
                </a:ln>
                <a:solidFill>
                  <a:schemeClr val="bg1"/>
                </a:solidFill>
                <a:effectLst/>
                <a:latin typeface="Arial" pitchFamily="62" charset="0"/>
              </a:endParaRPr>
            </a:p>
          </p:txBody>
        </p:sp>
        <p:sp>
          <p:nvSpPr>
            <p:cNvPr id="62" name="TextBox 61"/>
            <p:cNvSpPr txBox="1"/>
            <p:nvPr/>
          </p:nvSpPr>
          <p:spPr>
            <a:xfrm>
              <a:off x="1993558" y="4103614"/>
              <a:ext cx="1940011" cy="1815882"/>
            </a:xfrm>
            <a:prstGeom prst="rect">
              <a:avLst/>
            </a:prstGeom>
            <a:noFill/>
          </p:spPr>
          <p:txBody>
            <a:bodyPr wrap="square" rtlCol="0">
              <a:spAutoFit/>
            </a:bodyPr>
            <a:lstStyle/>
            <a:p>
              <a:pPr algn="ctr"/>
              <a:r>
                <a:rPr lang="en-US" sz="1400" b="1" dirty="0" smtClean="0">
                  <a:solidFill>
                    <a:schemeClr val="bg1"/>
                  </a:solidFill>
                  <a:latin typeface="Tahoma" pitchFamily="34" charset="0"/>
                  <a:cs typeface="Tahoma" pitchFamily="34" charset="0"/>
                </a:rPr>
                <a:t>Cloud Automation</a:t>
              </a:r>
            </a:p>
            <a:p>
              <a:pPr algn="ctr"/>
              <a:endParaRPr lang="en-US" sz="1400" b="1" dirty="0" smtClean="0">
                <a:solidFill>
                  <a:schemeClr val="bg1"/>
                </a:solidFill>
                <a:latin typeface="Tahoma" pitchFamily="34" charset="0"/>
                <a:cs typeface="Tahoma" pitchFamily="34" charset="0"/>
              </a:endParaRPr>
            </a:p>
            <a:p>
              <a:pPr algn="ctr"/>
              <a:r>
                <a:rPr lang="en-US" sz="1400" b="1" dirty="0" smtClean="0">
                  <a:solidFill>
                    <a:schemeClr val="bg1"/>
                  </a:solidFill>
                  <a:latin typeface="Tahoma" pitchFamily="34" charset="0"/>
                  <a:cs typeface="Tahoma" pitchFamily="34" charset="0"/>
                </a:rPr>
                <a:t>Pre-Integrated automation architecture and customization capability</a:t>
              </a:r>
            </a:p>
            <a:p>
              <a:pPr algn="ctr"/>
              <a:endParaRPr lang="en-US" sz="1400" b="1" dirty="0" smtClean="0">
                <a:solidFill>
                  <a:schemeClr val="bg1"/>
                </a:solidFill>
                <a:latin typeface="Tahoma" pitchFamily="34" charset="0"/>
                <a:cs typeface="Tahoma" pitchFamily="34" charset="0"/>
              </a:endParaRPr>
            </a:p>
            <a:p>
              <a:pPr algn="ctr"/>
              <a:endParaRPr lang="en-US" sz="1400" b="1" dirty="0">
                <a:solidFill>
                  <a:schemeClr val="bg1"/>
                </a:solidFill>
                <a:latin typeface="Tahoma" pitchFamily="34" charset="0"/>
                <a:cs typeface="Tahoma" pitchFamily="34" charset="0"/>
              </a:endParaRPr>
            </a:p>
          </p:txBody>
        </p:sp>
      </p:grpSp>
      <p:grpSp>
        <p:nvGrpSpPr>
          <p:cNvPr id="63" name="Group 36"/>
          <p:cNvGrpSpPr/>
          <p:nvPr/>
        </p:nvGrpSpPr>
        <p:grpSpPr>
          <a:xfrm>
            <a:off x="5035655" y="1944133"/>
            <a:ext cx="2483377" cy="3781171"/>
            <a:chOff x="3970648" y="1931774"/>
            <a:chExt cx="2018270" cy="3781171"/>
          </a:xfrm>
        </p:grpSpPr>
        <p:cxnSp>
          <p:nvCxnSpPr>
            <p:cNvPr id="64" name="Straight Connector 63"/>
            <p:cNvCxnSpPr/>
            <p:nvPr/>
          </p:nvCxnSpPr>
          <p:spPr bwMode="auto">
            <a:xfrm rot="5400000">
              <a:off x="4372246" y="4186886"/>
              <a:ext cx="3052119"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65" name="Rounded Rectangle 64"/>
            <p:cNvSpPr/>
            <p:nvPr/>
          </p:nvSpPr>
          <p:spPr bwMode="auto">
            <a:xfrm>
              <a:off x="4205416" y="1931774"/>
              <a:ext cx="1507524" cy="4695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Arial" pitchFamily="62" charset="0"/>
                </a:rPr>
                <a:t>Service Portfolio</a:t>
              </a:r>
              <a:endParaRPr kumimoji="0" lang="en-US" sz="1600" i="0" u="none" strike="noStrike" cap="none" normalizeH="0" baseline="0" dirty="0">
                <a:ln>
                  <a:noFill/>
                </a:ln>
                <a:solidFill>
                  <a:schemeClr val="bg1"/>
                </a:solidFill>
                <a:effectLst/>
                <a:latin typeface="Arial" pitchFamily="62" charset="0"/>
              </a:endParaRPr>
            </a:p>
          </p:txBody>
        </p:sp>
        <p:pic>
          <p:nvPicPr>
            <p:cNvPr id="66" name="Picture 5"/>
            <p:cNvPicPr>
              <a:picLocks noChangeAspect="1" noChangeArrowheads="1"/>
            </p:cNvPicPr>
            <p:nvPr/>
          </p:nvPicPr>
          <p:blipFill>
            <a:blip r:embed="rId4" cstate="print"/>
            <a:srcRect/>
            <a:stretch>
              <a:fillRect/>
            </a:stretch>
          </p:blipFill>
          <p:spPr bwMode="auto">
            <a:xfrm>
              <a:off x="4056493" y="2734835"/>
              <a:ext cx="1772415" cy="947480"/>
            </a:xfrm>
            <a:prstGeom prst="rect">
              <a:avLst/>
            </a:prstGeom>
            <a:noFill/>
            <a:ln w="9525">
              <a:noFill/>
              <a:miter lim="800000"/>
              <a:headEnd/>
              <a:tailEnd/>
            </a:ln>
          </p:spPr>
        </p:pic>
        <p:sp>
          <p:nvSpPr>
            <p:cNvPr id="67" name="TextBox 66"/>
            <p:cNvSpPr txBox="1"/>
            <p:nvPr/>
          </p:nvSpPr>
          <p:spPr>
            <a:xfrm>
              <a:off x="3970648" y="4084473"/>
              <a:ext cx="2018270" cy="1169551"/>
            </a:xfrm>
            <a:prstGeom prst="rect">
              <a:avLst/>
            </a:prstGeom>
            <a:noFill/>
          </p:spPr>
          <p:txBody>
            <a:bodyPr wrap="square" rtlCol="0">
              <a:spAutoFit/>
            </a:bodyPr>
            <a:lstStyle/>
            <a:p>
              <a:pPr algn="ctr"/>
              <a:r>
                <a:rPr lang="en-US" sz="1400" b="1" dirty="0" smtClean="0">
                  <a:solidFill>
                    <a:schemeClr val="bg1"/>
                  </a:solidFill>
                  <a:latin typeface="Tahoma" pitchFamily="34" charset="0"/>
                  <a:cs typeface="Tahoma" pitchFamily="34" charset="0"/>
                </a:rPr>
                <a:t>Create “XAAS” Portfolio</a:t>
              </a:r>
            </a:p>
            <a:p>
              <a:pPr algn="ctr"/>
              <a:endParaRPr lang="en-US" sz="1400" b="1" dirty="0" smtClean="0">
                <a:solidFill>
                  <a:schemeClr val="bg1"/>
                </a:solidFill>
                <a:latin typeface="Tahoma" pitchFamily="34" charset="0"/>
                <a:cs typeface="Tahoma" pitchFamily="34" charset="0"/>
              </a:endParaRPr>
            </a:p>
            <a:p>
              <a:pPr algn="ctr"/>
              <a:r>
                <a:rPr lang="en-US" sz="1400" b="1" dirty="0" smtClean="0">
                  <a:solidFill>
                    <a:schemeClr val="bg1"/>
                  </a:solidFill>
                  <a:latin typeface="Tahoma" pitchFamily="34" charset="0"/>
                  <a:cs typeface="Tahoma" pitchFamily="34" charset="0"/>
                </a:rPr>
                <a:t>Service Creation</a:t>
              </a:r>
            </a:p>
            <a:p>
              <a:pPr algn="ctr"/>
              <a:r>
                <a:rPr lang="en-US" sz="1400" b="1" dirty="0" smtClean="0">
                  <a:solidFill>
                    <a:schemeClr val="bg1"/>
                  </a:solidFill>
                  <a:latin typeface="Tahoma" pitchFamily="34" charset="0"/>
                  <a:cs typeface="Tahoma" pitchFamily="34" charset="0"/>
                </a:rPr>
                <a:t>AND collateral to enable GTM</a:t>
              </a:r>
            </a:p>
          </p:txBody>
        </p:sp>
      </p:grpSp>
      <p:grpSp>
        <p:nvGrpSpPr>
          <p:cNvPr id="68" name="Group 37"/>
          <p:cNvGrpSpPr/>
          <p:nvPr/>
        </p:nvGrpSpPr>
        <p:grpSpPr>
          <a:xfrm>
            <a:off x="74612" y="1931773"/>
            <a:ext cx="2569540" cy="4000079"/>
            <a:chOff x="5832884" y="1944130"/>
            <a:chExt cx="2088295" cy="4000079"/>
          </a:xfrm>
        </p:grpSpPr>
        <p:cxnSp>
          <p:nvCxnSpPr>
            <p:cNvPr id="69" name="Straight Connector 68"/>
            <p:cNvCxnSpPr/>
            <p:nvPr/>
          </p:nvCxnSpPr>
          <p:spPr bwMode="auto">
            <a:xfrm rot="5400000">
              <a:off x="6291664" y="4178648"/>
              <a:ext cx="3052119"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70" name="Rounded Rectangle 69"/>
            <p:cNvSpPr/>
            <p:nvPr/>
          </p:nvSpPr>
          <p:spPr bwMode="auto">
            <a:xfrm>
              <a:off x="6071288" y="1944130"/>
              <a:ext cx="1507524" cy="4695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Arial" pitchFamily="62" charset="0"/>
                </a:rPr>
                <a:t>Utility Model</a:t>
              </a:r>
              <a:endParaRPr kumimoji="0" lang="en-US" sz="1600" i="0" u="none" strike="noStrike" cap="none" normalizeH="0" baseline="0" dirty="0">
                <a:ln>
                  <a:noFill/>
                </a:ln>
                <a:solidFill>
                  <a:schemeClr val="bg1"/>
                </a:solidFill>
                <a:effectLst/>
                <a:latin typeface="Arial" pitchFamily="62" charset="0"/>
              </a:endParaRPr>
            </a:p>
          </p:txBody>
        </p:sp>
        <p:sp>
          <p:nvSpPr>
            <p:cNvPr id="71" name="TextBox 70"/>
            <p:cNvSpPr txBox="1"/>
            <p:nvPr/>
          </p:nvSpPr>
          <p:spPr>
            <a:xfrm>
              <a:off x="5832884" y="4128327"/>
              <a:ext cx="2088295" cy="1815882"/>
            </a:xfrm>
            <a:prstGeom prst="rect">
              <a:avLst/>
            </a:prstGeom>
            <a:noFill/>
          </p:spPr>
          <p:txBody>
            <a:bodyPr wrap="square" rtlCol="0">
              <a:spAutoFit/>
            </a:bodyPr>
            <a:lstStyle/>
            <a:p>
              <a:pPr algn="ctr"/>
              <a:r>
                <a:rPr lang="en-US" sz="1400" b="1" dirty="0" smtClean="0">
                  <a:solidFill>
                    <a:schemeClr val="bg1"/>
                  </a:solidFill>
                  <a:latin typeface="Tahoma" pitchFamily="34" charset="0"/>
                  <a:cs typeface="Tahoma" pitchFamily="34" charset="0"/>
                </a:rPr>
                <a:t>Utility based Infra…</a:t>
              </a:r>
            </a:p>
            <a:p>
              <a:pPr algn="ctr"/>
              <a:endParaRPr lang="en-US" sz="1400" b="1" dirty="0" smtClean="0">
                <a:solidFill>
                  <a:schemeClr val="bg1"/>
                </a:solidFill>
                <a:latin typeface="Tahoma" pitchFamily="34" charset="0"/>
                <a:cs typeface="Tahoma" pitchFamily="34" charset="0"/>
              </a:endParaRPr>
            </a:p>
            <a:p>
              <a:pPr algn="ctr"/>
              <a:r>
                <a:rPr lang="en-US" sz="1400" b="1" dirty="0" smtClean="0">
                  <a:solidFill>
                    <a:schemeClr val="bg1"/>
                  </a:solidFill>
                  <a:latin typeface="Tahoma" pitchFamily="34" charset="0"/>
                  <a:cs typeface="Tahoma" pitchFamily="34" charset="0"/>
                </a:rPr>
                <a:t>Partnership model to make infrastructure available as a Utility</a:t>
              </a:r>
            </a:p>
            <a:p>
              <a:pPr algn="ctr">
                <a:buFont typeface="Arial" pitchFamily="34" charset="0"/>
                <a:buChar char="•"/>
              </a:pPr>
              <a:endParaRPr lang="en-US" sz="1400" b="1" dirty="0" smtClean="0">
                <a:solidFill>
                  <a:schemeClr val="bg1"/>
                </a:solidFill>
                <a:latin typeface="Tahoma" pitchFamily="34" charset="0"/>
                <a:cs typeface="Tahoma" pitchFamily="34" charset="0"/>
              </a:endParaRPr>
            </a:p>
            <a:p>
              <a:pPr algn="ctr">
                <a:buFont typeface="Arial" pitchFamily="34" charset="0"/>
                <a:buChar char="•"/>
              </a:pPr>
              <a:endParaRPr lang="en-US" sz="1400" b="1" dirty="0" smtClean="0">
                <a:solidFill>
                  <a:schemeClr val="bg1"/>
                </a:solidFill>
                <a:latin typeface="Tahoma" pitchFamily="34" charset="0"/>
                <a:cs typeface="Tahoma" pitchFamily="34" charset="0"/>
              </a:endParaRPr>
            </a:p>
            <a:p>
              <a:pPr algn="ctr"/>
              <a:endParaRPr lang="en-US" sz="1400" b="1" dirty="0">
                <a:solidFill>
                  <a:schemeClr val="bg1"/>
                </a:solidFill>
                <a:latin typeface="Tahoma" pitchFamily="34" charset="0"/>
                <a:cs typeface="Tahoma" pitchFamily="34" charset="0"/>
              </a:endParaRPr>
            </a:p>
          </p:txBody>
        </p:sp>
      </p:grpSp>
      <p:grpSp>
        <p:nvGrpSpPr>
          <p:cNvPr id="72" name="Group 38"/>
          <p:cNvGrpSpPr/>
          <p:nvPr/>
        </p:nvGrpSpPr>
        <p:grpSpPr>
          <a:xfrm>
            <a:off x="7237412" y="1935894"/>
            <a:ext cx="2478302" cy="4407193"/>
            <a:chOff x="7739456" y="1935893"/>
            <a:chExt cx="2014146" cy="4407193"/>
          </a:xfrm>
        </p:grpSpPr>
        <p:sp>
          <p:nvSpPr>
            <p:cNvPr id="73" name="Rounded Rectangle 72"/>
            <p:cNvSpPr/>
            <p:nvPr/>
          </p:nvSpPr>
          <p:spPr bwMode="auto">
            <a:xfrm>
              <a:off x="8064844" y="1935893"/>
              <a:ext cx="1507524" cy="4695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Arial" pitchFamily="62" charset="0"/>
                </a:rPr>
                <a:t>Operations</a:t>
              </a:r>
              <a:endParaRPr kumimoji="0" lang="en-US" sz="1600" i="0" u="none" strike="noStrike" cap="none" normalizeH="0" baseline="0" dirty="0">
                <a:ln>
                  <a:noFill/>
                </a:ln>
                <a:solidFill>
                  <a:schemeClr val="bg1"/>
                </a:solidFill>
                <a:effectLst/>
                <a:latin typeface="Arial" pitchFamily="62" charset="0"/>
              </a:endParaRPr>
            </a:p>
          </p:txBody>
        </p:sp>
        <p:pic>
          <p:nvPicPr>
            <p:cNvPr id="74" name="Picture 73" descr="NOC1.jpg"/>
            <p:cNvPicPr>
              <a:picLocks noChangeAspect="1"/>
            </p:cNvPicPr>
            <p:nvPr/>
          </p:nvPicPr>
          <p:blipFill>
            <a:blip r:embed="rId5" cstate="print"/>
            <a:stretch>
              <a:fillRect/>
            </a:stretch>
          </p:blipFill>
          <p:spPr>
            <a:xfrm>
              <a:off x="7958263" y="2590672"/>
              <a:ext cx="1642933" cy="1232200"/>
            </a:xfrm>
            <a:prstGeom prst="rect">
              <a:avLst/>
            </a:prstGeom>
          </p:spPr>
        </p:pic>
        <p:sp>
          <p:nvSpPr>
            <p:cNvPr id="75" name="TextBox 74"/>
            <p:cNvSpPr txBox="1"/>
            <p:nvPr/>
          </p:nvSpPr>
          <p:spPr>
            <a:xfrm>
              <a:off x="7739456" y="4096317"/>
              <a:ext cx="2014146" cy="2246769"/>
            </a:xfrm>
            <a:prstGeom prst="rect">
              <a:avLst/>
            </a:prstGeom>
            <a:noFill/>
          </p:spPr>
          <p:txBody>
            <a:bodyPr wrap="square" rtlCol="0">
              <a:spAutoFit/>
            </a:bodyPr>
            <a:lstStyle/>
            <a:p>
              <a:pPr algn="ctr"/>
              <a:r>
                <a:rPr lang="en-US" sz="1400" b="1" dirty="0" smtClean="0">
                  <a:solidFill>
                    <a:schemeClr val="bg1"/>
                  </a:solidFill>
                  <a:latin typeface="Tahoma" pitchFamily="34" charset="0"/>
                  <a:cs typeface="Tahoma" pitchFamily="34" charset="0"/>
                </a:rPr>
                <a:t>Operations Center</a:t>
              </a:r>
            </a:p>
            <a:p>
              <a:pPr algn="ctr"/>
              <a:endParaRPr lang="en-US" sz="1400" b="1" dirty="0" smtClean="0">
                <a:solidFill>
                  <a:schemeClr val="bg1"/>
                </a:solidFill>
                <a:latin typeface="Tahoma" pitchFamily="34" charset="0"/>
                <a:cs typeface="Tahoma" pitchFamily="34" charset="0"/>
              </a:endParaRPr>
            </a:p>
            <a:p>
              <a:pPr algn="ctr"/>
              <a:endParaRPr lang="en-US" sz="1400" b="1" dirty="0" smtClean="0">
                <a:solidFill>
                  <a:schemeClr val="bg1"/>
                </a:solidFill>
                <a:latin typeface="Tahoma" pitchFamily="34" charset="0"/>
                <a:cs typeface="Tahoma" pitchFamily="34" charset="0"/>
              </a:endParaRPr>
            </a:p>
            <a:p>
              <a:pPr algn="ctr"/>
              <a:r>
                <a:rPr lang="en-US" sz="1400" b="1" dirty="0" smtClean="0">
                  <a:solidFill>
                    <a:schemeClr val="bg1"/>
                  </a:solidFill>
                  <a:latin typeface="Tahoma" pitchFamily="34" charset="0"/>
                  <a:cs typeface="Tahoma" pitchFamily="34" charset="0"/>
                </a:rPr>
                <a:t>Enable outsourcing of Cloud Operations by leveraging the Centralized Command Center</a:t>
              </a:r>
            </a:p>
            <a:p>
              <a:pPr algn="ctr">
                <a:buFont typeface="Arial" pitchFamily="34" charset="0"/>
                <a:buChar char="•"/>
              </a:pPr>
              <a:endParaRPr lang="en-US" sz="1400" b="1" dirty="0" smtClean="0">
                <a:solidFill>
                  <a:schemeClr val="bg1"/>
                </a:solidFill>
                <a:latin typeface="Tahoma" pitchFamily="34" charset="0"/>
                <a:cs typeface="Tahoma" pitchFamily="34" charset="0"/>
              </a:endParaRPr>
            </a:p>
            <a:p>
              <a:pPr algn="ctr"/>
              <a:endParaRPr lang="en-US" sz="1400" b="1" dirty="0">
                <a:solidFill>
                  <a:schemeClr val="bg1"/>
                </a:solidFill>
                <a:latin typeface="Tahoma" pitchFamily="34" charset="0"/>
                <a:cs typeface="Tahoma" pitchFamily="34" charset="0"/>
              </a:endParaRPr>
            </a:p>
          </p:txBody>
        </p:sp>
      </p:grpSp>
      <p:pic>
        <p:nvPicPr>
          <p:cNvPr id="76" name="Picture 2"/>
          <p:cNvPicPr>
            <a:picLocks noChangeAspect="1" noChangeArrowheads="1"/>
          </p:cNvPicPr>
          <p:nvPr/>
        </p:nvPicPr>
        <p:blipFill>
          <a:blip r:embed="rId6" cstate="print"/>
          <a:srcRect/>
          <a:stretch>
            <a:fillRect/>
          </a:stretch>
        </p:blipFill>
        <p:spPr bwMode="auto">
          <a:xfrm>
            <a:off x="2668554" y="2674777"/>
            <a:ext cx="2245616" cy="1168174"/>
          </a:xfrm>
          <a:prstGeom prst="rect">
            <a:avLst/>
          </a:prstGeom>
          <a:noFill/>
          <a:ln w="9525">
            <a:noFill/>
            <a:miter lim="800000"/>
            <a:headEnd/>
            <a:tailEnd/>
          </a:ln>
        </p:spPr>
      </p:pic>
      <p:pic>
        <p:nvPicPr>
          <p:cNvPr id="77" name="Picture 76" descr="tap.jpg"/>
          <p:cNvPicPr>
            <a:picLocks noChangeAspect="1"/>
          </p:cNvPicPr>
          <p:nvPr/>
        </p:nvPicPr>
        <p:blipFill>
          <a:blip r:embed="rId7" cstate="print"/>
          <a:stretch>
            <a:fillRect/>
          </a:stretch>
        </p:blipFill>
        <p:spPr>
          <a:xfrm>
            <a:off x="482778" y="2816958"/>
            <a:ext cx="1488443" cy="828675"/>
          </a:xfrm>
          <a:prstGeom prst="rect">
            <a:avLst/>
          </a:prstGeom>
        </p:spPr>
      </p:pic>
      <p:sp>
        <p:nvSpPr>
          <p:cNvPr id="78" name="TextBox 77"/>
          <p:cNvSpPr txBox="1"/>
          <p:nvPr/>
        </p:nvSpPr>
        <p:spPr>
          <a:xfrm>
            <a:off x="9779709" y="4109864"/>
            <a:ext cx="2387084" cy="2246769"/>
          </a:xfrm>
          <a:prstGeom prst="rect">
            <a:avLst/>
          </a:prstGeom>
          <a:noFill/>
        </p:spPr>
        <p:txBody>
          <a:bodyPr wrap="square" rtlCol="0">
            <a:spAutoFit/>
          </a:bodyPr>
          <a:lstStyle/>
          <a:p>
            <a:pPr algn="ctr"/>
            <a:r>
              <a:rPr lang="en-US" sz="1400" b="1" dirty="0" smtClean="0">
                <a:solidFill>
                  <a:schemeClr val="bg1"/>
                </a:solidFill>
                <a:latin typeface="Tahoma" pitchFamily="34" charset="0"/>
                <a:cs typeface="Tahoma" pitchFamily="34" charset="0"/>
              </a:rPr>
              <a:t>Integration services</a:t>
            </a:r>
          </a:p>
          <a:p>
            <a:pPr algn="ctr"/>
            <a:endParaRPr lang="en-US" sz="1400" b="1" dirty="0" smtClean="0">
              <a:solidFill>
                <a:schemeClr val="bg1"/>
              </a:solidFill>
              <a:latin typeface="Tahoma" pitchFamily="34" charset="0"/>
              <a:cs typeface="Tahoma" pitchFamily="34" charset="0"/>
            </a:endParaRPr>
          </a:p>
          <a:p>
            <a:pPr algn="ctr"/>
            <a:r>
              <a:rPr lang="en-US" sz="1400" b="1" dirty="0" smtClean="0">
                <a:solidFill>
                  <a:schemeClr val="bg1"/>
                </a:solidFill>
                <a:latin typeface="Tahoma" pitchFamily="34" charset="0"/>
                <a:cs typeface="Tahoma" pitchFamily="34" charset="0"/>
              </a:rPr>
              <a:t>Go jointly with SP/Enterprise to market, and help migrate services from onsite to hosted/private cloud</a:t>
            </a:r>
          </a:p>
          <a:p>
            <a:pPr algn="ctr">
              <a:buFont typeface="Arial" pitchFamily="34" charset="0"/>
              <a:buChar char="•"/>
            </a:pPr>
            <a:endParaRPr lang="en-US" sz="1400" b="1" dirty="0" smtClean="0">
              <a:solidFill>
                <a:schemeClr val="bg1"/>
              </a:solidFill>
              <a:latin typeface="Tahoma" pitchFamily="34" charset="0"/>
              <a:cs typeface="Tahoma" pitchFamily="34" charset="0"/>
            </a:endParaRPr>
          </a:p>
          <a:p>
            <a:pPr algn="ctr"/>
            <a:endParaRPr lang="en-US" sz="1400" b="1" dirty="0">
              <a:solidFill>
                <a:schemeClr val="bg1"/>
              </a:solidFill>
              <a:latin typeface="Tahoma" pitchFamily="34" charset="0"/>
              <a:cs typeface="Tahoma" pitchFamily="34" charset="0"/>
            </a:endParaRPr>
          </a:p>
        </p:txBody>
      </p:sp>
      <p:pic>
        <p:nvPicPr>
          <p:cNvPr id="79" name="Picture 1" descr="cid:EE0F66EAD3954EDB87DCB0C540B09EC0@Melvin"/>
          <p:cNvPicPr>
            <a:picLocks noChangeAspect="1" noChangeArrowheads="1"/>
          </p:cNvPicPr>
          <p:nvPr/>
        </p:nvPicPr>
        <p:blipFill>
          <a:blip r:embed="rId8" r:link="rId9" cstate="print"/>
          <a:srcRect/>
          <a:stretch>
            <a:fillRect/>
          </a:stretch>
        </p:blipFill>
        <p:spPr bwMode="auto">
          <a:xfrm>
            <a:off x="3852182" y="1066800"/>
            <a:ext cx="4091422" cy="774104"/>
          </a:xfrm>
          <a:prstGeom prst="rect">
            <a:avLst/>
          </a:prstGeom>
          <a:noFill/>
          <a:ln w="9525">
            <a:noFill/>
            <a:miter lim="800000"/>
            <a:headEnd/>
            <a:tailEnd/>
          </a:ln>
        </p:spPr>
      </p:pic>
    </p:spTree>
    <p:extLst>
      <p:ext uri="{BB962C8B-B14F-4D97-AF65-F5344CB8AC3E}">
        <p14:creationId xmlns:p14="http://schemas.microsoft.com/office/powerpoint/2010/main" val="4980198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5212" y="3581400"/>
            <a:ext cx="2170915" cy="369332"/>
          </a:xfrm>
          <a:prstGeom prst="rect">
            <a:avLst/>
          </a:prstGeom>
          <a:noFill/>
        </p:spPr>
        <p:txBody>
          <a:bodyPr wrap="none" rtlCol="0">
            <a:spAutoFit/>
          </a:bodyPr>
          <a:lstStyle/>
          <a:p>
            <a:r>
              <a:rPr lang="en-US" dirty="0" smtClean="0"/>
              <a:t>ONE CLOUD VIDEO</a:t>
            </a:r>
            <a:endParaRPr lang="en-US" dirty="0"/>
          </a:p>
        </p:txBody>
      </p:sp>
    </p:spTree>
    <p:extLst>
      <p:ext uri="{BB962C8B-B14F-4D97-AF65-F5344CB8AC3E}">
        <p14:creationId xmlns:p14="http://schemas.microsoft.com/office/powerpoint/2010/main" val="2525969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Partnerships</a:t>
            </a:r>
            <a:endParaRPr lang="en-SG" dirty="0"/>
          </a:p>
        </p:txBody>
      </p:sp>
      <p:sp>
        <p:nvSpPr>
          <p:cNvPr id="3" name="Content Placeholder 2"/>
          <p:cNvSpPr>
            <a:spLocks noGrp="1"/>
          </p:cNvSpPr>
          <p:nvPr>
            <p:ph idx="1"/>
          </p:nvPr>
        </p:nvSpPr>
        <p:spPr>
          <a:xfrm>
            <a:off x="216873" y="1215483"/>
            <a:ext cx="4925904" cy="4114800"/>
          </a:xfrm>
        </p:spPr>
        <p:txBody>
          <a:bodyPr/>
          <a:lstStyle/>
          <a:p>
            <a:r>
              <a:rPr lang="en-US" sz="2400" dirty="0" smtClean="0">
                <a:solidFill>
                  <a:schemeClr val="tx1"/>
                </a:solidFill>
              </a:rPr>
              <a:t>BSNL</a:t>
            </a:r>
          </a:p>
          <a:p>
            <a:pPr lvl="2"/>
            <a:r>
              <a:rPr lang="en-US" sz="2400" dirty="0" smtClean="0"/>
              <a:t>6 Tier 3 </a:t>
            </a:r>
            <a:r>
              <a:rPr lang="en-US" sz="2400" dirty="0" err="1" smtClean="0"/>
              <a:t>Datacentres</a:t>
            </a:r>
            <a:r>
              <a:rPr lang="en-US" sz="2400" dirty="0" smtClean="0"/>
              <a:t> across India</a:t>
            </a:r>
          </a:p>
          <a:p>
            <a:pPr lvl="2"/>
            <a:r>
              <a:rPr lang="en-US" sz="2400" dirty="0" smtClean="0"/>
              <a:t>Full range of service offerings </a:t>
            </a:r>
            <a:endParaRPr lang="en-SG" sz="2400" dirty="0"/>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459" y="1215483"/>
            <a:ext cx="5327879" cy="540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10397" y="3429000"/>
            <a:ext cx="4751914" cy="3323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120000"/>
              </a:lnSpc>
              <a:spcBef>
                <a:spcPct val="20000"/>
              </a:spcBef>
              <a:spcAft>
                <a:spcPct val="0"/>
              </a:spcAft>
              <a:buFont typeface="Wingdings" pitchFamily="2" charset="2"/>
              <a:buChar char="§"/>
              <a:defRPr sz="2200">
                <a:solidFill>
                  <a:schemeClr val="tx1"/>
                </a:solidFill>
                <a:latin typeface="+mn-lt"/>
                <a:ea typeface="ＭＳ Ｐゴシック" pitchFamily="62" charset="-128"/>
                <a:cs typeface="ＭＳ Ｐゴシック" pitchFamily="62" charset="-128"/>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ＭＳ Ｐゴシック" pitchFamily="62" charset="-128"/>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ＭＳ Ｐゴシック" pitchFamily="62" charset="-128"/>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ＭＳ Ｐゴシック" pitchFamily="62" charset="-128"/>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ＭＳ Ｐゴシック" pitchFamily="62" charset="-128"/>
              </a:defRPr>
            </a:lvl5pPr>
            <a:lvl6pPr marL="2514600" indent="-228600" algn="l" rtl="0" eaLnBrk="1" fontAlgn="base" hangingPunct="1">
              <a:spcBef>
                <a:spcPct val="20000"/>
              </a:spcBef>
              <a:spcAft>
                <a:spcPct val="0"/>
              </a:spcAft>
              <a:buChar char="»"/>
              <a:defRPr>
                <a:solidFill>
                  <a:schemeClr val="tx1"/>
                </a:solidFill>
                <a:latin typeface="+mn-lt"/>
                <a:ea typeface="ＭＳ Ｐゴシック" pitchFamily="62" charset="-128"/>
              </a:defRPr>
            </a:lvl6pPr>
            <a:lvl7pPr marL="2971800" indent="-228600" algn="l" rtl="0" eaLnBrk="1" fontAlgn="base" hangingPunct="1">
              <a:spcBef>
                <a:spcPct val="20000"/>
              </a:spcBef>
              <a:spcAft>
                <a:spcPct val="0"/>
              </a:spcAft>
              <a:buChar char="»"/>
              <a:defRPr>
                <a:solidFill>
                  <a:schemeClr val="tx1"/>
                </a:solidFill>
                <a:latin typeface="+mn-lt"/>
                <a:ea typeface="ＭＳ Ｐゴシック" pitchFamily="62" charset="-128"/>
              </a:defRPr>
            </a:lvl7pPr>
            <a:lvl8pPr marL="3429000" indent="-228600" algn="l" rtl="0" eaLnBrk="1" fontAlgn="base" hangingPunct="1">
              <a:spcBef>
                <a:spcPct val="20000"/>
              </a:spcBef>
              <a:spcAft>
                <a:spcPct val="0"/>
              </a:spcAft>
              <a:buChar char="»"/>
              <a:defRPr>
                <a:solidFill>
                  <a:schemeClr val="tx1"/>
                </a:solidFill>
                <a:latin typeface="+mn-lt"/>
                <a:ea typeface="ＭＳ Ｐゴシック" pitchFamily="62" charset="-128"/>
              </a:defRPr>
            </a:lvl8pPr>
            <a:lvl9pPr marL="3886200" indent="-228600" algn="l" rtl="0" eaLnBrk="1" fontAlgn="base" hangingPunct="1">
              <a:spcBef>
                <a:spcPct val="20000"/>
              </a:spcBef>
              <a:spcAft>
                <a:spcPct val="0"/>
              </a:spcAft>
              <a:buChar char="»"/>
              <a:defRPr>
                <a:solidFill>
                  <a:schemeClr val="tx1"/>
                </a:solidFill>
                <a:latin typeface="+mn-lt"/>
                <a:ea typeface="ＭＳ Ｐゴシック" pitchFamily="62" charset="-128"/>
              </a:defRPr>
            </a:lvl9pPr>
          </a:lstStyle>
          <a:p>
            <a:r>
              <a:rPr lang="en-US" sz="2400" dirty="0" smtClean="0"/>
              <a:t>PLDT</a:t>
            </a:r>
          </a:p>
          <a:p>
            <a:pPr lvl="1"/>
            <a:r>
              <a:rPr lang="en-US" sz="2400" dirty="0" smtClean="0"/>
              <a:t>Joint partnership with PLDT &amp;</a:t>
            </a:r>
            <a:r>
              <a:rPr lang="en-SG" sz="2400" dirty="0" smtClean="0"/>
              <a:t> Microsoft to provide private cloud offerings both hosted and on client premises</a:t>
            </a:r>
          </a:p>
          <a:p>
            <a:pPr lvl="1"/>
            <a:endParaRPr lang="en-SG" dirty="0" smtClean="0"/>
          </a:p>
          <a:p>
            <a:pPr lvl="1"/>
            <a:endParaRPr lang="en-US" dirty="0" smtClean="0"/>
          </a:p>
        </p:txBody>
      </p:sp>
      <p:pic>
        <p:nvPicPr>
          <p:cNvPr id="6" name="Picture 5" descr="C:\Users\Neville.Burdan\AppData\Local\Microsoft\Windows\Temporary Internet Files\Content.Outlook\Y555BEM7\PLDT Microsoft BPR-1a (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3412" y="1501450"/>
            <a:ext cx="6134926" cy="4988560"/>
          </a:xfrm>
          <a:prstGeom prst="rect">
            <a:avLst/>
          </a:prstGeom>
          <a:noFill/>
          <a:ln>
            <a:noFill/>
          </a:ln>
        </p:spPr>
      </p:pic>
    </p:spTree>
    <p:extLst>
      <p:ext uri="{BB962C8B-B14F-4D97-AF65-F5344CB8AC3E}">
        <p14:creationId xmlns:p14="http://schemas.microsoft.com/office/powerpoint/2010/main" val="36854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Ministry of Manpower</a:t>
            </a:r>
            <a:endParaRPr lang="en-US" dirty="0"/>
          </a:p>
        </p:txBody>
      </p:sp>
      <p:sp>
        <p:nvSpPr>
          <p:cNvPr id="4" name="Title 1"/>
          <p:cNvSpPr txBox="1">
            <a:spLocks/>
          </p:cNvSpPr>
          <p:nvPr/>
        </p:nvSpPr>
        <p:spPr bwMode="auto">
          <a:xfrm>
            <a:off x="205594" y="813948"/>
            <a:ext cx="11765602" cy="619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2600" kern="0" dirty="0" smtClean="0">
                <a:solidFill>
                  <a:srgbClr val="FFFFFF"/>
                </a:solidFill>
                <a:ea typeface="ＭＳ Ｐゴシック" pitchFamily="62" charset="-128"/>
                <a:cs typeface="ＭＳ Ｐゴシック" pitchFamily="62" charset="-128"/>
              </a:rPr>
              <a:t>               </a:t>
            </a:r>
            <a:endParaRPr lang="en-US" sz="2600" kern="0" dirty="0">
              <a:solidFill>
                <a:srgbClr val="FFFFFF"/>
              </a:solidFill>
              <a:ea typeface="ＭＳ Ｐゴシック" pitchFamily="62" charset="-128"/>
              <a:cs typeface="ＭＳ Ｐゴシック" pitchFamily="62" charset="-128"/>
            </a:endParaRPr>
          </a:p>
        </p:txBody>
      </p:sp>
      <p:sp>
        <p:nvSpPr>
          <p:cNvPr id="6" name="Rounded Rectangle 5"/>
          <p:cNvSpPr/>
          <p:nvPr/>
        </p:nvSpPr>
        <p:spPr bwMode="auto">
          <a:xfrm>
            <a:off x="6742427" y="749147"/>
            <a:ext cx="5176390" cy="5143500"/>
          </a:xfrm>
          <a:prstGeom prst="roundRect">
            <a:avLst>
              <a:gd name="adj" fmla="val 0"/>
            </a:avLst>
          </a:prstGeom>
          <a:gradFill>
            <a:gsLst>
              <a:gs pos="15000">
                <a:schemeClr val="tx1">
                  <a:alpha val="0"/>
                </a:schemeClr>
              </a:gs>
              <a:gs pos="50000">
                <a:schemeClr val="tx1">
                  <a:alpha val="60000"/>
                </a:schemeClr>
              </a:gs>
              <a:gs pos="100000">
                <a:schemeClr val="tx1">
                  <a:alpha val="60000"/>
                </a:schemeClr>
              </a:gs>
            </a:gsLst>
            <a:lin ang="5400000" scaled="0"/>
          </a:gradFill>
          <a:ln w="9525" cap="flat" cmpd="sng" algn="ctr">
            <a:noFill/>
            <a:prstDash val="solid"/>
            <a:round/>
            <a:headEnd type="none" w="med" len="med"/>
            <a:tailEnd type="none" w="med" len="med"/>
          </a:ln>
          <a:effectLst/>
        </p:spPr>
        <p:txBody>
          <a:bodyPr vert="horz" wrap="square" lIns="252000" tIns="1728000" rIns="91440" bIns="45720" numCol="1" rtlCol="0" anchor="t" anchorCtr="0" compatLnSpc="1">
            <a:prstTxWarp prst="textNoShape">
              <a:avLst/>
            </a:prstTxWarp>
          </a:bodyPr>
          <a:lstStyle/>
          <a:p>
            <a:pPr>
              <a:spcAft>
                <a:spcPts val="300"/>
              </a:spcAft>
            </a:pPr>
            <a:endParaRPr lang="en-GB" sz="1600" dirty="0" smtClean="0">
              <a:solidFill>
                <a:srgbClr val="FFFFFF"/>
              </a:solidFill>
              <a:ea typeface="ＭＳ Ｐゴシック" pitchFamily="62" charset="-128"/>
            </a:endParaRPr>
          </a:p>
        </p:txBody>
      </p:sp>
      <p:grpSp>
        <p:nvGrpSpPr>
          <p:cNvPr id="8" name="Group 53"/>
          <p:cNvGrpSpPr>
            <a:grpSpLocks/>
          </p:cNvGrpSpPr>
          <p:nvPr/>
        </p:nvGrpSpPr>
        <p:grpSpPr bwMode="auto">
          <a:xfrm>
            <a:off x="7376132" y="1234465"/>
            <a:ext cx="2974934" cy="1456997"/>
            <a:chOff x="2958" y="3202"/>
            <a:chExt cx="1038" cy="482"/>
          </a:xfrm>
        </p:grpSpPr>
        <p:sp>
          <p:nvSpPr>
            <p:cNvPr id="10" name="Rectangle 54"/>
            <p:cNvSpPr>
              <a:spLocks noChangeArrowheads="1"/>
            </p:cNvSpPr>
            <p:nvPr/>
          </p:nvSpPr>
          <p:spPr bwMode="gray">
            <a:xfrm>
              <a:off x="2958" y="3543"/>
              <a:ext cx="1038" cy="141"/>
            </a:xfrm>
            <a:prstGeom prst="rect">
              <a:avLst/>
            </a:prstGeom>
            <a:gradFill rotWithShape="1">
              <a:gsLst>
                <a:gs pos="0">
                  <a:schemeClr val="tx1"/>
                </a:gs>
                <a:gs pos="100000">
                  <a:schemeClr val="tx1">
                    <a:gamma/>
                    <a:tint val="0"/>
                    <a:invGamma/>
                    <a:alpha val="0"/>
                  </a:schemeClr>
                </a:gs>
              </a:gsLst>
              <a:path path="shape">
                <a:fillToRect l="50000" t="50000" r="50000" b="50000"/>
              </a:path>
            </a:gradFill>
            <a:ln w="19050" algn="ctr">
              <a:noFill/>
              <a:miter lim="800000"/>
              <a:headEnd/>
              <a:tailEnd/>
            </a:ln>
            <a:effectLst/>
          </p:spPr>
          <p:txBody>
            <a:bodyPr wrap="none" anchor="ctr"/>
            <a:lstStyle/>
            <a:p>
              <a:pPr>
                <a:defRPr/>
              </a:pPr>
              <a:endParaRPr lang="en-US">
                <a:solidFill>
                  <a:srgbClr val="000000"/>
                </a:solidFill>
                <a:ea typeface="ＭＳ Ｐゴシック" pitchFamily="62" charset="-128"/>
              </a:endParaRPr>
            </a:p>
          </p:txBody>
        </p:sp>
        <p:grpSp>
          <p:nvGrpSpPr>
            <p:cNvPr id="11" name="Group 55"/>
            <p:cNvGrpSpPr>
              <a:grpSpLocks/>
            </p:cNvGrpSpPr>
            <p:nvPr/>
          </p:nvGrpSpPr>
          <p:grpSpPr bwMode="auto">
            <a:xfrm>
              <a:off x="2973" y="3202"/>
              <a:ext cx="941" cy="415"/>
              <a:chOff x="2973" y="3202"/>
              <a:chExt cx="941" cy="415"/>
            </a:xfrm>
          </p:grpSpPr>
          <p:sp>
            <p:nvSpPr>
              <p:cNvPr id="12" name="AutoShape 56"/>
              <p:cNvSpPr>
                <a:spLocks noChangeArrowheads="1"/>
              </p:cNvSpPr>
              <p:nvPr/>
            </p:nvSpPr>
            <p:spPr bwMode="gray">
              <a:xfrm>
                <a:off x="2973" y="3202"/>
                <a:ext cx="941" cy="415"/>
              </a:xfrm>
              <a:prstGeom prst="roundRect">
                <a:avLst>
                  <a:gd name="adj" fmla="val 16667"/>
                </a:avLst>
              </a:prstGeom>
              <a:gradFill rotWithShape="1">
                <a:gsLst>
                  <a:gs pos="0">
                    <a:srgbClr val="595959"/>
                  </a:gs>
                  <a:gs pos="50000">
                    <a:srgbClr val="C0C0C0"/>
                  </a:gs>
                  <a:gs pos="100000">
                    <a:srgbClr val="595959"/>
                  </a:gs>
                </a:gsLst>
                <a:lin ang="5400000" scaled="1"/>
              </a:gradFill>
              <a:ln w="19050" algn="ctr">
                <a:noFill/>
                <a:round/>
                <a:headEnd/>
                <a:tailEnd/>
              </a:ln>
            </p:spPr>
            <p:txBody>
              <a:bodyPr wrap="none" anchor="ctr"/>
              <a:lstStyle/>
              <a:p>
                <a:endParaRPr lang="en-US">
                  <a:solidFill>
                    <a:srgbClr val="000000"/>
                  </a:solidFill>
                  <a:ea typeface="ＭＳ Ｐゴシック" pitchFamily="62" charset="-128"/>
                </a:endParaRPr>
              </a:p>
            </p:txBody>
          </p:sp>
          <p:sp>
            <p:nvSpPr>
              <p:cNvPr id="13" name="AutoShape 57"/>
              <p:cNvSpPr>
                <a:spLocks noChangeArrowheads="1"/>
              </p:cNvSpPr>
              <p:nvPr/>
            </p:nvSpPr>
            <p:spPr bwMode="gray">
              <a:xfrm>
                <a:off x="3002" y="3226"/>
                <a:ext cx="889" cy="366"/>
              </a:xfrm>
              <a:prstGeom prst="roundRect">
                <a:avLst>
                  <a:gd name="adj" fmla="val 11495"/>
                </a:avLst>
              </a:prstGeom>
              <a:solidFill>
                <a:schemeClr val="bg1"/>
              </a:solidFill>
              <a:ln w="19050" algn="ctr">
                <a:noFill/>
                <a:round/>
                <a:headEnd/>
                <a:tailEnd/>
              </a:ln>
              <a:effectLst/>
            </p:spPr>
            <p:txBody>
              <a:bodyPr wrap="none" anchor="ctr"/>
              <a:lstStyle/>
              <a:p>
                <a:pPr>
                  <a:defRPr/>
                </a:pPr>
                <a:endParaRPr lang="en-US">
                  <a:solidFill>
                    <a:srgbClr val="000000"/>
                  </a:solidFill>
                  <a:ea typeface="ＭＳ Ｐゴシック" pitchFamily="62" charset="-128"/>
                </a:endParaRPr>
              </a:p>
            </p:txBody>
          </p:sp>
        </p:grpSp>
      </p:grpSp>
      <p:pic>
        <p:nvPicPr>
          <p:cNvPr id="15" name="Picture 2" descr="Ministry of Man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482" y="1433073"/>
            <a:ext cx="2285405" cy="8572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292" y="2691462"/>
            <a:ext cx="4842660" cy="271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1341" y="1879610"/>
            <a:ext cx="6041325" cy="1754326"/>
          </a:xfrm>
          <a:prstGeom prst="rect">
            <a:avLst/>
          </a:prstGeom>
          <a:noFill/>
        </p:spPr>
        <p:txBody>
          <a:bodyPr wrap="square" rtlCol="0">
            <a:spAutoFit/>
          </a:bodyPr>
          <a:lstStyle/>
          <a:p>
            <a:r>
              <a:rPr lang="en-US" i="1" dirty="0">
                <a:solidFill>
                  <a:srgbClr val="000000"/>
                </a:solidFill>
                <a:ea typeface="ＭＳ Ｐゴシック" pitchFamily="62" charset="-128"/>
              </a:rPr>
              <a:t>MOM upgraded its website to improve user experience through content management and development of new features – enabled by migrating to Microsoft SharePoint platform and </a:t>
            </a:r>
            <a:r>
              <a:rPr lang="en-US" i="1" dirty="0" err="1">
                <a:solidFill>
                  <a:srgbClr val="000000"/>
                </a:solidFill>
                <a:ea typeface="ＭＳ Ｐゴシック" pitchFamily="62" charset="-128"/>
              </a:rPr>
              <a:t>utilising</a:t>
            </a:r>
            <a:r>
              <a:rPr lang="en-US" i="1" dirty="0">
                <a:solidFill>
                  <a:srgbClr val="000000"/>
                </a:solidFill>
                <a:ea typeface="ＭＳ Ｐゴシック" pitchFamily="62" charset="-128"/>
              </a:rPr>
              <a:t> a private cloud model for its data </a:t>
            </a:r>
            <a:r>
              <a:rPr lang="en-US" i="1" dirty="0" err="1">
                <a:solidFill>
                  <a:srgbClr val="000000"/>
                </a:solidFill>
                <a:ea typeface="ＭＳ Ｐゴシック" pitchFamily="62" charset="-128"/>
              </a:rPr>
              <a:t>centre</a:t>
            </a:r>
            <a:r>
              <a:rPr lang="en-US" i="1" dirty="0">
                <a:solidFill>
                  <a:srgbClr val="000000"/>
                </a:solidFill>
                <a:ea typeface="ＭＳ Ｐゴシック" pitchFamily="62" charset="-128"/>
              </a:rPr>
              <a:t>. The success of the project can be seen in the increase in positive feedback on website usability.</a:t>
            </a:r>
            <a:endParaRPr lang="en-SG" i="1" dirty="0">
              <a:solidFill>
                <a:srgbClr val="000000"/>
              </a:solidFill>
              <a:ea typeface="ＭＳ Ｐゴシック" pitchFamily="62" charset="-128"/>
            </a:endParaRPr>
          </a:p>
        </p:txBody>
      </p:sp>
    </p:spTree>
    <p:extLst>
      <p:ext uri="{BB962C8B-B14F-4D97-AF65-F5344CB8AC3E}">
        <p14:creationId xmlns:p14="http://schemas.microsoft.com/office/powerpoint/2010/main" val="1578741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Ministry of Manpower</a:t>
            </a:r>
            <a:endParaRPr lang="en-US" dirty="0"/>
          </a:p>
        </p:txBody>
      </p:sp>
      <p:sp>
        <p:nvSpPr>
          <p:cNvPr id="4" name="Title 1"/>
          <p:cNvSpPr txBox="1">
            <a:spLocks/>
          </p:cNvSpPr>
          <p:nvPr/>
        </p:nvSpPr>
        <p:spPr bwMode="auto">
          <a:xfrm>
            <a:off x="205594" y="813948"/>
            <a:ext cx="11765602" cy="619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2600" kern="0" dirty="0" smtClean="0">
                <a:solidFill>
                  <a:srgbClr val="FFFFFF"/>
                </a:solidFill>
                <a:ea typeface="ＭＳ Ｐゴシック" pitchFamily="62" charset="-128"/>
                <a:cs typeface="ＭＳ Ｐゴシック" pitchFamily="62" charset="-128"/>
              </a:rPr>
              <a:t>               </a:t>
            </a:r>
            <a:endParaRPr lang="en-US" sz="2600" kern="0" dirty="0">
              <a:solidFill>
                <a:srgbClr val="FFFFFF"/>
              </a:solidFill>
              <a:ea typeface="ＭＳ Ｐゴシック" pitchFamily="62" charset="-128"/>
              <a:cs typeface="ＭＳ Ｐゴシック" pitchFamily="62" charset="-128"/>
            </a:endParaRPr>
          </a:p>
        </p:txBody>
      </p:sp>
      <p:sp>
        <p:nvSpPr>
          <p:cNvPr id="5" name="Content Placeholder 2"/>
          <p:cNvSpPr>
            <a:spLocks noGrp="1"/>
          </p:cNvSpPr>
          <p:nvPr>
            <p:ph idx="1"/>
          </p:nvPr>
        </p:nvSpPr>
        <p:spPr>
          <a:xfrm>
            <a:off x="0" y="1623860"/>
            <a:ext cx="6262009" cy="3394075"/>
          </a:xfrm>
        </p:spPr>
        <p:txBody>
          <a:bodyPr>
            <a:noAutofit/>
          </a:bodyPr>
          <a:lstStyle/>
          <a:p>
            <a:r>
              <a:rPr lang="en-US" sz="1800" dirty="0" smtClean="0"/>
              <a:t>Managed Hosted Solution</a:t>
            </a:r>
          </a:p>
          <a:p>
            <a:pPr lvl="1"/>
            <a:r>
              <a:rPr lang="en-US" dirty="0" smtClean="0"/>
              <a:t>Design / Built and Operated by Datacraft</a:t>
            </a:r>
          </a:p>
          <a:p>
            <a:pPr lvl="1"/>
            <a:r>
              <a:rPr lang="en-US" dirty="0" smtClean="0"/>
              <a:t>Applications – </a:t>
            </a:r>
            <a:r>
              <a:rPr lang="en-US" dirty="0" err="1" smtClean="0"/>
              <a:t>iSubmit</a:t>
            </a:r>
            <a:r>
              <a:rPr lang="en-US" dirty="0" smtClean="0"/>
              <a:t> by Datacraft</a:t>
            </a:r>
          </a:p>
          <a:p>
            <a:endParaRPr lang="en-US" dirty="0"/>
          </a:p>
          <a:p>
            <a:pPr lvl="1"/>
            <a:r>
              <a:rPr lang="en-US" dirty="0" smtClean="0"/>
              <a:t>Migration from Legacy Portal</a:t>
            </a:r>
            <a:endParaRPr lang="en-US" dirty="0"/>
          </a:p>
          <a:p>
            <a:pPr lvl="1"/>
            <a:r>
              <a:rPr lang="en-US" dirty="0" smtClean="0"/>
              <a:t>75% reduction in people needing to visit MOM offices for paper work submission</a:t>
            </a:r>
          </a:p>
          <a:p>
            <a:pPr lvl="1"/>
            <a:r>
              <a:rPr lang="en-US" dirty="0" smtClean="0"/>
              <a:t>New exciting design</a:t>
            </a:r>
          </a:p>
          <a:p>
            <a:pPr lvl="1"/>
            <a:r>
              <a:rPr lang="en-US" dirty="0" smtClean="0"/>
              <a:t>Ease of navigation</a:t>
            </a:r>
          </a:p>
        </p:txBody>
      </p:sp>
      <p:sp>
        <p:nvSpPr>
          <p:cNvPr id="6" name="Rounded Rectangle 5"/>
          <p:cNvSpPr/>
          <p:nvPr/>
        </p:nvSpPr>
        <p:spPr bwMode="auto">
          <a:xfrm>
            <a:off x="6088396" y="680567"/>
            <a:ext cx="5830421" cy="5754524"/>
          </a:xfrm>
          <a:prstGeom prst="roundRect">
            <a:avLst>
              <a:gd name="adj" fmla="val 0"/>
            </a:avLst>
          </a:prstGeom>
          <a:gradFill>
            <a:gsLst>
              <a:gs pos="15000">
                <a:schemeClr val="tx1">
                  <a:alpha val="0"/>
                </a:schemeClr>
              </a:gs>
              <a:gs pos="50000">
                <a:schemeClr val="tx1">
                  <a:alpha val="60000"/>
                </a:schemeClr>
              </a:gs>
              <a:gs pos="100000">
                <a:schemeClr val="tx1">
                  <a:alpha val="60000"/>
                </a:schemeClr>
              </a:gs>
            </a:gsLst>
            <a:lin ang="5400000" scaled="0"/>
          </a:gradFill>
          <a:ln w="9525" cap="flat" cmpd="sng" algn="ctr">
            <a:noFill/>
            <a:prstDash val="solid"/>
            <a:round/>
            <a:headEnd type="none" w="med" len="med"/>
            <a:tailEnd type="none" w="med" len="med"/>
          </a:ln>
          <a:effectLst/>
        </p:spPr>
        <p:txBody>
          <a:bodyPr vert="horz" wrap="square" lIns="252000" tIns="1728000" rIns="91440" bIns="45720" numCol="1" rtlCol="0" anchor="t" anchorCtr="0" compatLnSpc="1">
            <a:prstTxWarp prst="textNoShape">
              <a:avLst/>
            </a:prstTxWarp>
          </a:bodyPr>
          <a:lstStyle/>
          <a:p>
            <a:pPr>
              <a:spcAft>
                <a:spcPts val="300"/>
              </a:spcAft>
            </a:pPr>
            <a:endParaRPr lang="en-GB" sz="1600" dirty="0" smtClean="0">
              <a:solidFill>
                <a:srgbClr val="FFFFFF"/>
              </a:solidFill>
              <a:ea typeface="ＭＳ Ｐゴシック" pitchFamily="62" charset="-128"/>
            </a:endParaRPr>
          </a:p>
        </p:txBody>
      </p:sp>
      <p:grpSp>
        <p:nvGrpSpPr>
          <p:cNvPr id="8" name="Group 53"/>
          <p:cNvGrpSpPr>
            <a:grpSpLocks/>
          </p:cNvGrpSpPr>
          <p:nvPr/>
        </p:nvGrpSpPr>
        <p:grpSpPr bwMode="auto">
          <a:xfrm>
            <a:off x="7376132" y="1234465"/>
            <a:ext cx="2974934" cy="1456997"/>
            <a:chOff x="2958" y="3202"/>
            <a:chExt cx="1038" cy="482"/>
          </a:xfrm>
        </p:grpSpPr>
        <p:sp>
          <p:nvSpPr>
            <p:cNvPr id="10" name="Rectangle 54"/>
            <p:cNvSpPr>
              <a:spLocks noChangeArrowheads="1"/>
            </p:cNvSpPr>
            <p:nvPr/>
          </p:nvSpPr>
          <p:spPr bwMode="gray">
            <a:xfrm>
              <a:off x="2958" y="3543"/>
              <a:ext cx="1038" cy="141"/>
            </a:xfrm>
            <a:prstGeom prst="rect">
              <a:avLst/>
            </a:prstGeom>
            <a:gradFill rotWithShape="1">
              <a:gsLst>
                <a:gs pos="0">
                  <a:schemeClr val="tx1"/>
                </a:gs>
                <a:gs pos="100000">
                  <a:schemeClr val="tx1">
                    <a:gamma/>
                    <a:tint val="0"/>
                    <a:invGamma/>
                    <a:alpha val="0"/>
                  </a:schemeClr>
                </a:gs>
              </a:gsLst>
              <a:path path="shape">
                <a:fillToRect l="50000" t="50000" r="50000" b="50000"/>
              </a:path>
            </a:gradFill>
            <a:ln w="19050" algn="ctr">
              <a:noFill/>
              <a:miter lim="800000"/>
              <a:headEnd/>
              <a:tailEnd/>
            </a:ln>
            <a:effectLst/>
          </p:spPr>
          <p:txBody>
            <a:bodyPr wrap="none" anchor="ctr"/>
            <a:lstStyle/>
            <a:p>
              <a:pPr>
                <a:defRPr/>
              </a:pPr>
              <a:endParaRPr lang="en-US">
                <a:solidFill>
                  <a:srgbClr val="000000"/>
                </a:solidFill>
                <a:ea typeface="ＭＳ Ｐゴシック" pitchFamily="62" charset="-128"/>
              </a:endParaRPr>
            </a:p>
          </p:txBody>
        </p:sp>
        <p:grpSp>
          <p:nvGrpSpPr>
            <p:cNvPr id="11" name="Group 55"/>
            <p:cNvGrpSpPr>
              <a:grpSpLocks/>
            </p:cNvGrpSpPr>
            <p:nvPr/>
          </p:nvGrpSpPr>
          <p:grpSpPr bwMode="auto">
            <a:xfrm>
              <a:off x="2973" y="3202"/>
              <a:ext cx="941" cy="415"/>
              <a:chOff x="2973" y="3202"/>
              <a:chExt cx="941" cy="415"/>
            </a:xfrm>
          </p:grpSpPr>
          <p:sp>
            <p:nvSpPr>
              <p:cNvPr id="12" name="AutoShape 56"/>
              <p:cNvSpPr>
                <a:spLocks noChangeArrowheads="1"/>
              </p:cNvSpPr>
              <p:nvPr/>
            </p:nvSpPr>
            <p:spPr bwMode="gray">
              <a:xfrm>
                <a:off x="2973" y="3202"/>
                <a:ext cx="941" cy="415"/>
              </a:xfrm>
              <a:prstGeom prst="roundRect">
                <a:avLst>
                  <a:gd name="adj" fmla="val 16667"/>
                </a:avLst>
              </a:prstGeom>
              <a:gradFill rotWithShape="1">
                <a:gsLst>
                  <a:gs pos="0">
                    <a:srgbClr val="595959"/>
                  </a:gs>
                  <a:gs pos="50000">
                    <a:srgbClr val="C0C0C0"/>
                  </a:gs>
                  <a:gs pos="100000">
                    <a:srgbClr val="595959"/>
                  </a:gs>
                </a:gsLst>
                <a:lin ang="5400000" scaled="1"/>
              </a:gradFill>
              <a:ln w="19050" algn="ctr">
                <a:noFill/>
                <a:round/>
                <a:headEnd/>
                <a:tailEnd/>
              </a:ln>
            </p:spPr>
            <p:txBody>
              <a:bodyPr wrap="none" anchor="ctr"/>
              <a:lstStyle/>
              <a:p>
                <a:endParaRPr lang="en-US">
                  <a:solidFill>
                    <a:srgbClr val="000000"/>
                  </a:solidFill>
                  <a:ea typeface="ＭＳ Ｐゴシック" pitchFamily="62" charset="-128"/>
                </a:endParaRPr>
              </a:p>
            </p:txBody>
          </p:sp>
          <p:sp>
            <p:nvSpPr>
              <p:cNvPr id="13" name="AutoShape 57"/>
              <p:cNvSpPr>
                <a:spLocks noChangeArrowheads="1"/>
              </p:cNvSpPr>
              <p:nvPr/>
            </p:nvSpPr>
            <p:spPr bwMode="gray">
              <a:xfrm>
                <a:off x="3002" y="3226"/>
                <a:ext cx="889" cy="366"/>
              </a:xfrm>
              <a:prstGeom prst="roundRect">
                <a:avLst>
                  <a:gd name="adj" fmla="val 11495"/>
                </a:avLst>
              </a:prstGeom>
              <a:solidFill>
                <a:schemeClr val="bg1"/>
              </a:solidFill>
              <a:ln w="19050" algn="ctr">
                <a:noFill/>
                <a:round/>
                <a:headEnd/>
                <a:tailEnd/>
              </a:ln>
              <a:effectLst/>
            </p:spPr>
            <p:txBody>
              <a:bodyPr wrap="none" anchor="ctr"/>
              <a:lstStyle/>
              <a:p>
                <a:pPr>
                  <a:defRPr/>
                </a:pPr>
                <a:endParaRPr lang="en-US">
                  <a:solidFill>
                    <a:srgbClr val="000000"/>
                  </a:solidFill>
                  <a:ea typeface="ＭＳ Ｐゴシック" pitchFamily="62" charset="-128"/>
                </a:endParaRPr>
              </a:p>
            </p:txBody>
          </p:sp>
        </p:grpSp>
      </p:grpSp>
      <p:pic>
        <p:nvPicPr>
          <p:cNvPr id="15" name="Picture 2" descr="Ministry of Man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482" y="1433073"/>
            <a:ext cx="2285405"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641" y="2588592"/>
            <a:ext cx="3981917" cy="372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0428" y="5824448"/>
            <a:ext cx="4841390" cy="230832"/>
          </a:xfrm>
          <a:prstGeom prst="rect">
            <a:avLst/>
          </a:prstGeom>
          <a:noFill/>
        </p:spPr>
        <p:txBody>
          <a:bodyPr wrap="none" rtlCol="0">
            <a:spAutoFit/>
          </a:bodyPr>
          <a:lstStyle/>
          <a:p>
            <a:r>
              <a:rPr lang="en-SG" sz="800" dirty="0">
                <a:solidFill>
                  <a:srgbClr val="000000"/>
                </a:solidFill>
                <a:ea typeface="ＭＳ Ｐゴシック" pitchFamily="62" charset="-128"/>
              </a:rPr>
              <a:t>http://</a:t>
            </a:r>
            <a:r>
              <a:rPr lang="en-SG" sz="900" dirty="0">
                <a:solidFill>
                  <a:srgbClr val="000000"/>
                </a:solidFill>
                <a:ea typeface="ＭＳ Ｐゴシック" pitchFamily="62" charset="-128"/>
              </a:rPr>
              <a:t>www.futuregov.asia/articles/2010/jul/22/singapores-labour-dept-cuts-office-visits-75</a:t>
            </a:r>
            <a:r>
              <a:rPr lang="en-SG" sz="800" dirty="0">
                <a:solidFill>
                  <a:srgbClr val="000000"/>
                </a:solidFill>
                <a:ea typeface="ＭＳ Ｐゴシック" pitchFamily="62" charset="-128"/>
              </a:rPr>
              <a:t>/</a:t>
            </a:r>
          </a:p>
        </p:txBody>
      </p:sp>
    </p:spTree>
    <p:extLst>
      <p:ext uri="{BB962C8B-B14F-4D97-AF65-F5344CB8AC3E}">
        <p14:creationId xmlns:p14="http://schemas.microsoft.com/office/powerpoint/2010/main" val="2774401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9056"/>
          <a:stretch/>
        </p:blipFill>
        <p:spPr>
          <a:xfrm>
            <a:off x="0" y="1204332"/>
            <a:ext cx="12188825" cy="5653668"/>
          </a:xfrm>
          <a:prstGeom prst="rect">
            <a:avLst/>
          </a:prstGeom>
        </p:spPr>
      </p:pic>
      <p:sp>
        <p:nvSpPr>
          <p:cNvPr id="2" name="Title 1"/>
          <p:cNvSpPr>
            <a:spLocks noGrp="1"/>
          </p:cNvSpPr>
          <p:nvPr>
            <p:ph type="title"/>
          </p:nvPr>
        </p:nvSpPr>
        <p:spPr/>
        <p:txBody>
          <a:bodyPr/>
          <a:lstStyle/>
          <a:p>
            <a:r>
              <a:rPr lang="en-ZA" dirty="0" smtClean="0"/>
              <a:t>Summary</a:t>
            </a:r>
            <a:endParaRPr lang="en-ZA" dirty="0"/>
          </a:p>
        </p:txBody>
      </p:sp>
      <p:sp>
        <p:nvSpPr>
          <p:cNvPr id="11" name="AutoShape 5"/>
          <p:cNvSpPr>
            <a:spLocks noChangeAspect="1" noChangeArrowheads="1"/>
          </p:cNvSpPr>
          <p:nvPr/>
        </p:nvSpPr>
        <p:spPr bwMode="gray">
          <a:xfrm>
            <a:off x="626370" y="1653640"/>
            <a:ext cx="10953014" cy="708302"/>
          </a:xfrm>
          <a:prstGeom prst="roundRect">
            <a:avLst>
              <a:gd name="adj" fmla="val 241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35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72000" tIns="0" rIns="72000" bIns="0" anchor="ctr"/>
          <a:lstStyle/>
          <a:p>
            <a:pPr marL="263525" lvl="1" indent="-155575" defTabSz="4127500">
              <a:lnSpc>
                <a:spcPct val="110000"/>
              </a:lnSpc>
              <a:spcBef>
                <a:spcPts val="600"/>
              </a:spcBef>
              <a:spcAft>
                <a:spcPts val="600"/>
              </a:spcAft>
              <a:buClr>
                <a:srgbClr val="292929"/>
              </a:buClr>
              <a:buSzPct val="100000"/>
            </a:pPr>
            <a:r>
              <a:rPr lang="en-ZA" sz="2000" kern="0" dirty="0" smtClean="0">
                <a:solidFill>
                  <a:srgbClr val="292929"/>
                </a:solidFill>
                <a:latin typeface="Arial" pitchFamily="34" charset="0"/>
                <a:cs typeface="Arial" pitchFamily="34" charset="0"/>
              </a:rPr>
              <a:t>Cloud Computing isn’t mystical – benefits need to be balanced with key considerations</a:t>
            </a:r>
          </a:p>
        </p:txBody>
      </p:sp>
      <p:sp>
        <p:nvSpPr>
          <p:cNvPr id="12" name="AutoShape 5"/>
          <p:cNvSpPr>
            <a:spLocks noChangeAspect="1" noChangeArrowheads="1"/>
          </p:cNvSpPr>
          <p:nvPr/>
        </p:nvSpPr>
        <p:spPr bwMode="gray">
          <a:xfrm>
            <a:off x="626370" y="2536809"/>
            <a:ext cx="10953014" cy="708302"/>
          </a:xfrm>
          <a:prstGeom prst="roundRect">
            <a:avLst>
              <a:gd name="adj" fmla="val 241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35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72000" tIns="0" rIns="72000" bIns="0" anchor="ctr"/>
          <a:lstStyle/>
          <a:p>
            <a:pPr marL="263525" lvl="1" indent="-155575" defTabSz="4127500">
              <a:lnSpc>
                <a:spcPct val="110000"/>
              </a:lnSpc>
              <a:spcBef>
                <a:spcPts val="600"/>
              </a:spcBef>
              <a:spcAft>
                <a:spcPts val="600"/>
              </a:spcAft>
              <a:buClr>
                <a:srgbClr val="292929"/>
              </a:buClr>
              <a:buSzPct val="100000"/>
            </a:pPr>
            <a:r>
              <a:rPr lang="en-ZA" sz="2000" kern="0" dirty="0" smtClean="0">
                <a:solidFill>
                  <a:srgbClr val="292929"/>
                </a:solidFill>
                <a:latin typeface="Arial" pitchFamily="34" charset="0"/>
                <a:cs typeface="Arial" pitchFamily="34" charset="0"/>
              </a:rPr>
              <a:t>The benefits of Cloud Computing can be delivered in a number of ways</a:t>
            </a:r>
          </a:p>
        </p:txBody>
      </p:sp>
      <p:sp>
        <p:nvSpPr>
          <p:cNvPr id="14" name="AutoShape 5"/>
          <p:cNvSpPr>
            <a:spLocks noChangeAspect="1" noChangeArrowheads="1"/>
          </p:cNvSpPr>
          <p:nvPr/>
        </p:nvSpPr>
        <p:spPr bwMode="gray">
          <a:xfrm>
            <a:off x="626370" y="3375009"/>
            <a:ext cx="10953014" cy="708302"/>
          </a:xfrm>
          <a:prstGeom prst="roundRect">
            <a:avLst>
              <a:gd name="adj" fmla="val 241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35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72000" tIns="0" rIns="72000" bIns="0" anchor="ctr"/>
          <a:lstStyle/>
          <a:p>
            <a:pPr marL="263525" lvl="1" indent="-155575" defTabSz="4127500">
              <a:lnSpc>
                <a:spcPct val="110000"/>
              </a:lnSpc>
              <a:spcBef>
                <a:spcPts val="600"/>
              </a:spcBef>
              <a:spcAft>
                <a:spcPts val="600"/>
              </a:spcAft>
              <a:buClr>
                <a:srgbClr val="292929"/>
              </a:buClr>
              <a:buSzPct val="100000"/>
            </a:pPr>
            <a:r>
              <a:rPr lang="en-GB" sz="2000" kern="0" dirty="0" smtClean="0">
                <a:solidFill>
                  <a:srgbClr val="292929"/>
                </a:solidFill>
                <a:latin typeface="Arial" pitchFamily="34" charset="0"/>
                <a:cs typeface="Arial" pitchFamily="34" charset="0"/>
              </a:rPr>
              <a:t>The desired business outcomes and key considerations should define the solution</a:t>
            </a:r>
            <a:endParaRPr lang="en-ZA" sz="2000" kern="0" dirty="0" smtClean="0">
              <a:solidFill>
                <a:srgbClr val="292929"/>
              </a:solidFill>
              <a:latin typeface="Arial" pitchFamily="34" charset="0"/>
              <a:cs typeface="Arial" pitchFamily="34" charset="0"/>
            </a:endParaRPr>
          </a:p>
        </p:txBody>
      </p:sp>
      <p:sp>
        <p:nvSpPr>
          <p:cNvPr id="15" name="AutoShape 5"/>
          <p:cNvSpPr>
            <a:spLocks noChangeAspect="1" noChangeArrowheads="1"/>
          </p:cNvSpPr>
          <p:nvPr/>
        </p:nvSpPr>
        <p:spPr bwMode="gray">
          <a:xfrm>
            <a:off x="626370" y="4213209"/>
            <a:ext cx="10953014" cy="708302"/>
          </a:xfrm>
          <a:prstGeom prst="roundRect">
            <a:avLst>
              <a:gd name="adj" fmla="val 241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35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72000" tIns="0" rIns="72000" bIns="0" anchor="ctr"/>
          <a:lstStyle/>
          <a:p>
            <a:pPr marL="263525" lvl="1" indent="-155575" defTabSz="4127500">
              <a:lnSpc>
                <a:spcPct val="110000"/>
              </a:lnSpc>
              <a:spcBef>
                <a:spcPts val="600"/>
              </a:spcBef>
              <a:spcAft>
                <a:spcPts val="600"/>
              </a:spcAft>
              <a:buClr>
                <a:srgbClr val="292929"/>
              </a:buClr>
              <a:buSzPct val="100000"/>
            </a:pPr>
            <a:r>
              <a:rPr lang="en-ZA" sz="2000" kern="0" dirty="0" smtClean="0">
                <a:solidFill>
                  <a:srgbClr val="292929"/>
                </a:solidFill>
                <a:latin typeface="Arial" pitchFamily="34" charset="0"/>
                <a:cs typeface="Arial" pitchFamily="34" charset="0"/>
              </a:rPr>
              <a:t>Dimension Data has the broad skills and solution offerings to ensure success</a:t>
            </a:r>
            <a:endParaRPr lang="en-GB" sz="2000" kern="0" dirty="0" smtClean="0">
              <a:solidFill>
                <a:srgbClr val="292929"/>
              </a:solidFill>
              <a:latin typeface="Arial" pitchFamily="34" charset="0"/>
              <a:cs typeface="Arial" pitchFamily="34" charset="0"/>
            </a:endParaRPr>
          </a:p>
        </p:txBody>
      </p:sp>
      <p:sp>
        <p:nvSpPr>
          <p:cNvPr id="16" name="AutoShape 5"/>
          <p:cNvSpPr>
            <a:spLocks noChangeAspect="1" noChangeArrowheads="1"/>
          </p:cNvSpPr>
          <p:nvPr/>
        </p:nvSpPr>
        <p:spPr bwMode="gray">
          <a:xfrm>
            <a:off x="626370" y="5060138"/>
            <a:ext cx="10953014" cy="708302"/>
          </a:xfrm>
          <a:prstGeom prst="roundRect">
            <a:avLst>
              <a:gd name="adj" fmla="val 241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35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72000" tIns="0" rIns="72000" bIns="0" anchor="ctr"/>
          <a:lstStyle/>
          <a:p>
            <a:pPr marL="263525" lvl="1" indent="-155575" defTabSz="4127500">
              <a:lnSpc>
                <a:spcPct val="110000"/>
              </a:lnSpc>
              <a:spcBef>
                <a:spcPts val="600"/>
              </a:spcBef>
              <a:spcAft>
                <a:spcPts val="600"/>
              </a:spcAft>
              <a:buClr>
                <a:srgbClr val="292929"/>
              </a:buClr>
              <a:buSzPct val="100000"/>
            </a:pPr>
            <a:r>
              <a:rPr lang="en-ZA" sz="2000" kern="0" dirty="0" smtClean="0">
                <a:solidFill>
                  <a:srgbClr val="292929"/>
                </a:solidFill>
                <a:latin typeface="Arial" pitchFamily="34" charset="0"/>
                <a:cs typeface="Arial" pitchFamily="34" charset="0"/>
              </a:rPr>
              <a:t>Dimension Data offers a structured process to assist clients to navigate a cloud journey</a:t>
            </a:r>
          </a:p>
        </p:txBody>
      </p:sp>
    </p:spTree>
    <p:extLst>
      <p:ext uri="{BB962C8B-B14F-4D97-AF65-F5344CB8AC3E}">
        <p14:creationId xmlns:p14="http://schemas.microsoft.com/office/powerpoint/2010/main" val="3445835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5556"/>
          <a:stretch/>
        </p:blipFill>
        <p:spPr>
          <a:xfrm>
            <a:off x="0" y="1066800"/>
            <a:ext cx="12188825" cy="5791200"/>
          </a:xfrm>
          <a:prstGeom prst="rect">
            <a:avLst/>
          </a:prstGeom>
        </p:spPr>
      </p:pic>
      <p:sp>
        <p:nvSpPr>
          <p:cNvPr id="2" name="Title 1"/>
          <p:cNvSpPr>
            <a:spLocks noGrp="1"/>
          </p:cNvSpPr>
          <p:nvPr>
            <p:ph type="title"/>
          </p:nvPr>
        </p:nvSpPr>
        <p:spPr/>
        <p:txBody>
          <a:bodyPr/>
          <a:lstStyle/>
          <a:p>
            <a:r>
              <a:rPr lang="en-US" sz="2800" dirty="0" smtClean="0"/>
              <a:t>Thank you</a:t>
            </a:r>
            <a:endParaRPr lang="en-ZA" sz="2400" dirty="0"/>
          </a:p>
        </p:txBody>
      </p:sp>
      <p:sp>
        <p:nvSpPr>
          <p:cNvPr id="12" name="Rounded Rectangle 11"/>
          <p:cNvSpPr/>
          <p:nvPr/>
        </p:nvSpPr>
        <p:spPr bwMode="gray">
          <a:xfrm>
            <a:off x="2513012" y="3276600"/>
            <a:ext cx="6659532" cy="685800"/>
          </a:xfrm>
          <a:prstGeom prst="roundRect">
            <a:avLst>
              <a:gd name="adj" fmla="val 31183"/>
            </a:avLst>
          </a:prstGeom>
          <a:solidFill>
            <a:schemeClr val="accent1"/>
          </a:solidFill>
          <a:ln>
            <a:headEnd/>
            <a:tailEnd/>
          </a:ln>
        </p:spPr>
        <p:style>
          <a:lnRef idx="1">
            <a:schemeClr val="dk1"/>
          </a:lnRef>
          <a:fillRef idx="2">
            <a:schemeClr val="dk1"/>
          </a:fillRef>
          <a:effectRef idx="1">
            <a:schemeClr val="dk1"/>
          </a:effectRef>
          <a:fontRef idx="minor">
            <a:schemeClr val="dk1"/>
          </a:fontRef>
        </p:style>
        <p:txBody>
          <a:bodyPr lIns="0" tIns="0" rIns="0" bIns="0" rtlCol="0" anchor="ctr"/>
          <a:lstStyle/>
          <a:p>
            <a:pPr algn="ctr">
              <a:lnSpc>
                <a:spcPct val="110000"/>
              </a:lnSpc>
              <a:spcBef>
                <a:spcPts val="300"/>
              </a:spcBef>
              <a:spcAft>
                <a:spcPts val="300"/>
              </a:spcAft>
              <a:buClr>
                <a:srgbClr val="2A2FC9"/>
              </a:buClr>
            </a:pPr>
            <a:r>
              <a:rPr lang="en-ZA" sz="3600" b="1" dirty="0" smtClean="0">
                <a:solidFill>
                  <a:schemeClr val="bg1"/>
                </a:solidFill>
                <a:cs typeface="Arial" charset="0"/>
              </a:rPr>
              <a:t>Q &amp; A</a:t>
            </a:r>
            <a:endParaRPr lang="en-ZA" sz="3600" b="1" dirty="0">
              <a:solidFill>
                <a:schemeClr val="bg1"/>
              </a:solidFill>
              <a:cs typeface="Arial" charset="0"/>
            </a:endParaRPr>
          </a:p>
        </p:txBody>
      </p:sp>
    </p:spTree>
    <p:extLst>
      <p:ext uri="{BB962C8B-B14F-4D97-AF65-F5344CB8AC3E}">
        <p14:creationId xmlns:p14="http://schemas.microsoft.com/office/powerpoint/2010/main" val="153301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descr="\\MAGNUM\Projects\Microsoft\Cloud Power FY12\Design\Icons\PNGs\Globe.png"/>
          <p:cNvPicPr>
            <a:picLocks noChangeAspect="1" noChangeArrowheads="1"/>
          </p:cNvPicPr>
          <p:nvPr/>
        </p:nvPicPr>
        <p:blipFill>
          <a:blip r:embed="rId3" cstate="print"/>
          <a:srcRect b="66914"/>
          <a:stretch>
            <a:fillRect/>
          </a:stretch>
        </p:blipFill>
        <p:spPr bwMode="auto">
          <a:xfrm>
            <a:off x="1880918" y="4069812"/>
            <a:ext cx="8426988" cy="2788188"/>
          </a:xfrm>
          <a:prstGeom prst="rect">
            <a:avLst/>
          </a:prstGeom>
          <a:noFill/>
        </p:spPr>
      </p:pic>
      <p:sp>
        <p:nvSpPr>
          <p:cNvPr id="45" name="Rounded Rectangle 44"/>
          <p:cNvSpPr/>
          <p:nvPr/>
        </p:nvSpPr>
        <p:spPr>
          <a:xfrm>
            <a:off x="1065212" y="1865376"/>
            <a:ext cx="10287000" cy="487680"/>
          </a:xfrm>
          <a:prstGeom prst="roundRect">
            <a:avLst>
              <a:gd name="adj" fmla="val 50000"/>
            </a:avLst>
          </a:prstGeom>
          <a:noFill/>
          <a:ln>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94012" y="1752600"/>
            <a:ext cx="6553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79464" y="2209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96420" y="2209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Next Transformation - Cloud Computing</a:t>
            </a:r>
            <a:endParaRPr lang="en-US" dirty="0"/>
          </a:p>
        </p:txBody>
      </p:sp>
      <p:sp>
        <p:nvSpPr>
          <p:cNvPr id="4" name="Slide Number Placeholder 3"/>
          <p:cNvSpPr>
            <a:spLocks noGrp="1"/>
          </p:cNvSpPr>
          <p:nvPr>
            <p:ph type="sldNum" sz="quarter" idx="4"/>
          </p:nvPr>
        </p:nvSpPr>
        <p:spPr/>
        <p:txBody>
          <a:bodyPr/>
          <a:lstStyle/>
          <a:p>
            <a:fld id="{40E23B03-6AFE-40A9-BC2C-E89E0B2C5091}" type="slidenum">
              <a:rPr lang="en-US" smtClean="0"/>
              <a:pPr/>
              <a:t>2</a:t>
            </a:fld>
            <a:endParaRPr lang="en-US" dirty="0"/>
          </a:p>
        </p:txBody>
      </p:sp>
      <p:pic>
        <p:nvPicPr>
          <p:cNvPr id="7170" name="Picture 2" descr="\\MAGNUM\Projects\Microsoft\Cloud Power FY12\Design\Icons\PNGs\Man_above_head.png"/>
          <p:cNvPicPr>
            <a:picLocks noChangeAspect="1" noChangeArrowheads="1"/>
          </p:cNvPicPr>
          <p:nvPr/>
        </p:nvPicPr>
        <p:blipFill>
          <a:blip r:embed="rId4" cstate="print">
            <a:lum bright="100000"/>
          </a:blip>
          <a:srcRect/>
          <a:stretch>
            <a:fillRect/>
          </a:stretch>
        </p:blipFill>
        <p:spPr bwMode="auto">
          <a:xfrm>
            <a:off x="4494212" y="1981200"/>
            <a:ext cx="3249613" cy="3249613"/>
          </a:xfrm>
          <a:prstGeom prst="rect">
            <a:avLst/>
          </a:prstGeom>
          <a:noFill/>
        </p:spPr>
      </p:pic>
      <p:grpSp>
        <p:nvGrpSpPr>
          <p:cNvPr id="3" name="Group 23"/>
          <p:cNvGrpSpPr/>
          <p:nvPr/>
        </p:nvGrpSpPr>
        <p:grpSpPr>
          <a:xfrm>
            <a:off x="7542212" y="4648200"/>
            <a:ext cx="1600200" cy="1600200"/>
            <a:chOff x="5294312" y="5181600"/>
            <a:chExt cx="1600200" cy="1600200"/>
          </a:xfrm>
          <a:effectLst>
            <a:outerShdw dist="127000" dir="2700000" algn="tl" rotWithShape="0">
              <a:schemeClr val="tx2">
                <a:alpha val="40000"/>
              </a:schemeClr>
            </a:outerShdw>
          </a:effectLst>
        </p:grpSpPr>
        <p:sp>
          <p:nvSpPr>
            <p:cNvPr id="15" name="Oval 14"/>
            <p:cNvSpPr/>
            <p:nvPr/>
          </p:nvSpPr>
          <p:spPr>
            <a:xfrm>
              <a:off x="5294312" y="5181600"/>
              <a:ext cx="1600200" cy="1600200"/>
            </a:xfrm>
            <a:prstGeom prst="ellipse">
              <a:avLst/>
            </a:prstGeom>
            <a:solidFill>
              <a:schemeClr val="tx2"/>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lum bright="100000" contrast="100000"/>
            </a:blip>
            <a:stretch>
              <a:fillRect/>
            </a:stretch>
          </p:blipFill>
          <p:spPr>
            <a:xfrm>
              <a:off x="5490324" y="5597652"/>
              <a:ext cx="1208175" cy="785865"/>
            </a:xfrm>
            <a:prstGeom prst="rect">
              <a:avLst/>
            </a:prstGeom>
            <a:noFill/>
            <a:ln>
              <a:noFill/>
            </a:ln>
            <a:effectLst/>
          </p:spPr>
        </p:pic>
      </p:grpSp>
      <p:grpSp>
        <p:nvGrpSpPr>
          <p:cNvPr id="5" name="Group 17"/>
          <p:cNvGrpSpPr/>
          <p:nvPr/>
        </p:nvGrpSpPr>
        <p:grpSpPr>
          <a:xfrm>
            <a:off x="5332412" y="5100145"/>
            <a:ext cx="1600200" cy="1600200"/>
            <a:chOff x="2208212" y="4038600"/>
            <a:chExt cx="1905000" cy="1905000"/>
          </a:xfrm>
          <a:effectLst>
            <a:outerShdw dist="127000" dir="2700000" algn="tl" rotWithShape="0">
              <a:schemeClr val="tx2">
                <a:alpha val="40000"/>
              </a:schemeClr>
            </a:outerShdw>
          </a:effectLst>
        </p:grpSpPr>
        <p:sp>
          <p:nvSpPr>
            <p:cNvPr id="14" name="Oval 13"/>
            <p:cNvSpPr/>
            <p:nvPr/>
          </p:nvSpPr>
          <p:spPr>
            <a:xfrm>
              <a:off x="2208212" y="4038600"/>
              <a:ext cx="1905000" cy="1905000"/>
            </a:xfrm>
            <a:prstGeom prst="ellipse">
              <a:avLst/>
            </a:prstGeom>
            <a:solidFill>
              <a:schemeClr val="tx2"/>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6" cstate="print">
              <a:lum bright="100000" contrast="100000"/>
            </a:blip>
            <a:srcRect/>
            <a:stretch>
              <a:fillRect/>
            </a:stretch>
          </p:blipFill>
          <p:spPr bwMode="auto">
            <a:xfrm>
              <a:off x="2436812" y="4254500"/>
              <a:ext cx="1447800" cy="1447800"/>
            </a:xfrm>
            <a:prstGeom prst="rect">
              <a:avLst/>
            </a:prstGeom>
            <a:noFill/>
            <a:ln w="9525">
              <a:noFill/>
              <a:miter lim="800000"/>
              <a:headEnd/>
              <a:tailEnd/>
            </a:ln>
            <a:effectLst/>
          </p:spPr>
        </p:pic>
      </p:grpSp>
      <p:grpSp>
        <p:nvGrpSpPr>
          <p:cNvPr id="6" name="Group 19"/>
          <p:cNvGrpSpPr/>
          <p:nvPr/>
        </p:nvGrpSpPr>
        <p:grpSpPr>
          <a:xfrm>
            <a:off x="3122612" y="4648200"/>
            <a:ext cx="1600200" cy="1600200"/>
            <a:chOff x="7770812" y="4038600"/>
            <a:chExt cx="1905000" cy="1905000"/>
          </a:xfrm>
          <a:effectLst>
            <a:outerShdw dist="127000" dir="2700000" algn="tl" rotWithShape="0">
              <a:schemeClr val="tx2">
                <a:alpha val="40000"/>
              </a:schemeClr>
            </a:outerShdw>
          </a:effectLst>
        </p:grpSpPr>
        <p:sp>
          <p:nvSpPr>
            <p:cNvPr id="17" name="Oval 16"/>
            <p:cNvSpPr/>
            <p:nvPr/>
          </p:nvSpPr>
          <p:spPr>
            <a:xfrm>
              <a:off x="7770812" y="4038600"/>
              <a:ext cx="1905000" cy="1905000"/>
            </a:xfrm>
            <a:prstGeom prst="ellipse">
              <a:avLst/>
            </a:prstGeom>
            <a:solidFill>
              <a:schemeClr val="tx2"/>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AGNUM\Projects\Microsoft\Cloud Power FY12\Design\ICONS_PNG\Application.png"/>
            <p:cNvPicPr>
              <a:picLocks noChangeAspect="1" noChangeArrowheads="1"/>
            </p:cNvPicPr>
            <p:nvPr/>
          </p:nvPicPr>
          <p:blipFill>
            <a:blip r:embed="rId7" cstate="print">
              <a:lum bright="100000" contrast="100000"/>
            </a:blip>
            <a:srcRect/>
            <a:stretch>
              <a:fillRect/>
            </a:stretch>
          </p:blipFill>
          <p:spPr bwMode="auto">
            <a:xfrm>
              <a:off x="7961312" y="4229100"/>
              <a:ext cx="1524000" cy="1524000"/>
            </a:xfrm>
            <a:prstGeom prst="rect">
              <a:avLst/>
            </a:prstGeom>
            <a:noFill/>
          </p:spPr>
        </p:pic>
      </p:grpSp>
      <p:grpSp>
        <p:nvGrpSpPr>
          <p:cNvPr id="56" name="Group 55"/>
          <p:cNvGrpSpPr/>
          <p:nvPr/>
        </p:nvGrpSpPr>
        <p:grpSpPr>
          <a:xfrm>
            <a:off x="4189412" y="685800"/>
            <a:ext cx="3803438" cy="1252954"/>
            <a:chOff x="7720160" y="2514600"/>
            <a:chExt cx="3803438" cy="1252954"/>
          </a:xfrm>
        </p:grpSpPr>
        <p:grpSp>
          <p:nvGrpSpPr>
            <p:cNvPr id="38" name="Group 50"/>
            <p:cNvGrpSpPr/>
            <p:nvPr/>
          </p:nvGrpSpPr>
          <p:grpSpPr>
            <a:xfrm>
              <a:off x="9142412" y="2514600"/>
              <a:ext cx="1059540" cy="1252954"/>
              <a:chOff x="6193020" y="762000"/>
              <a:chExt cx="1059540" cy="1252954"/>
            </a:xfrm>
          </p:grpSpPr>
          <p:sp>
            <p:nvSpPr>
              <p:cNvPr id="43" name="TextBox 42"/>
              <p:cNvSpPr txBox="1"/>
              <p:nvPr/>
            </p:nvSpPr>
            <p:spPr>
              <a:xfrm>
                <a:off x="6343325" y="1676400"/>
                <a:ext cx="755335" cy="338554"/>
              </a:xfrm>
              <a:prstGeom prst="rect">
                <a:avLst/>
              </a:prstGeom>
              <a:noFill/>
            </p:spPr>
            <p:txBody>
              <a:bodyPr wrap="none" rtlCol="0">
                <a:spAutoFit/>
              </a:bodyPr>
              <a:lstStyle/>
              <a:p>
                <a:r>
                  <a:rPr lang="en-US" sz="1600" dirty="0" smtClean="0">
                    <a:solidFill>
                      <a:schemeClr val="bg1"/>
                    </a:solidFill>
                  </a:rPr>
                  <a:t>Agility</a:t>
                </a:r>
                <a:endParaRPr lang="en-US" sz="1600" dirty="0">
                  <a:solidFill>
                    <a:schemeClr val="bg1"/>
                  </a:solidFill>
                </a:endParaRPr>
              </a:p>
            </p:txBody>
          </p:sp>
          <p:pic>
            <p:nvPicPr>
              <p:cNvPr id="44" name="Picture 4" descr="\\MAGNUM\Projects\Microsoft\Cloud Power FY12\Design\Icons\PNGs\Scalable_Elastic_4.png"/>
              <p:cNvPicPr>
                <a:picLocks noChangeAspect="1" noChangeArrowheads="1"/>
              </p:cNvPicPr>
              <p:nvPr/>
            </p:nvPicPr>
            <p:blipFill>
              <a:blip r:embed="rId8" cstate="print"/>
              <a:stretch>
                <a:fillRect/>
              </a:stretch>
            </p:blipFill>
            <p:spPr bwMode="auto">
              <a:xfrm>
                <a:off x="6193020" y="762000"/>
                <a:ext cx="1059540" cy="1059540"/>
              </a:xfrm>
              <a:prstGeom prst="rect">
                <a:avLst/>
              </a:prstGeom>
              <a:noFill/>
            </p:spPr>
          </p:pic>
        </p:grpSp>
        <p:grpSp>
          <p:nvGrpSpPr>
            <p:cNvPr id="49" name="Group 51"/>
            <p:cNvGrpSpPr/>
            <p:nvPr/>
          </p:nvGrpSpPr>
          <p:grpSpPr>
            <a:xfrm>
              <a:off x="10628010" y="2574806"/>
              <a:ext cx="895588" cy="1192748"/>
              <a:chOff x="7922762" y="822206"/>
              <a:chExt cx="895588" cy="1192748"/>
            </a:xfrm>
          </p:grpSpPr>
          <p:sp>
            <p:nvSpPr>
              <p:cNvPr id="50" name="TextBox 49"/>
              <p:cNvSpPr txBox="1"/>
              <p:nvPr/>
            </p:nvSpPr>
            <p:spPr>
              <a:xfrm>
                <a:off x="7998320" y="1676400"/>
                <a:ext cx="702436" cy="338554"/>
              </a:xfrm>
              <a:prstGeom prst="rect">
                <a:avLst/>
              </a:prstGeom>
              <a:noFill/>
            </p:spPr>
            <p:txBody>
              <a:bodyPr wrap="none" rtlCol="0">
                <a:spAutoFit/>
              </a:bodyPr>
              <a:lstStyle/>
              <a:p>
                <a:r>
                  <a:rPr lang="en-US" sz="1600" dirty="0" smtClean="0">
                    <a:solidFill>
                      <a:schemeClr val="bg1"/>
                    </a:solidFill>
                  </a:rPr>
                  <a:t>Focus</a:t>
                </a:r>
                <a:endParaRPr lang="en-US" sz="1600" dirty="0">
                  <a:solidFill>
                    <a:schemeClr val="bg1"/>
                  </a:solidFill>
                </a:endParaRPr>
              </a:p>
            </p:txBody>
          </p:sp>
          <p:pic>
            <p:nvPicPr>
              <p:cNvPr id="51" name="Picture 5" descr="\\MAGNUM\Projects\Microsoft\Cloud Power FY12\Design\Icons\PNGs\Self_Service.png"/>
              <p:cNvPicPr>
                <a:picLocks noChangeAspect="1" noChangeArrowheads="1"/>
              </p:cNvPicPr>
              <p:nvPr/>
            </p:nvPicPr>
            <p:blipFill>
              <a:blip r:embed="rId9" cstate="print"/>
              <a:stretch>
                <a:fillRect/>
              </a:stretch>
            </p:blipFill>
            <p:spPr bwMode="auto">
              <a:xfrm>
                <a:off x="7922762" y="822206"/>
                <a:ext cx="895588" cy="895588"/>
              </a:xfrm>
              <a:prstGeom prst="rect">
                <a:avLst/>
              </a:prstGeom>
              <a:noFill/>
            </p:spPr>
          </p:pic>
        </p:grpSp>
        <p:grpSp>
          <p:nvGrpSpPr>
            <p:cNvPr id="52" name="Group 49"/>
            <p:cNvGrpSpPr/>
            <p:nvPr/>
          </p:nvGrpSpPr>
          <p:grpSpPr>
            <a:xfrm>
              <a:off x="7720160" y="2543130"/>
              <a:ext cx="1146468" cy="1224424"/>
              <a:chOff x="4747590" y="790530"/>
              <a:chExt cx="1146468" cy="1224424"/>
            </a:xfrm>
          </p:grpSpPr>
          <p:sp>
            <p:nvSpPr>
              <p:cNvPr id="53" name="TextBox 52"/>
              <p:cNvSpPr txBox="1"/>
              <p:nvPr/>
            </p:nvSpPr>
            <p:spPr>
              <a:xfrm>
                <a:off x="4747590" y="1676400"/>
                <a:ext cx="1146468" cy="338554"/>
              </a:xfrm>
              <a:prstGeom prst="rect">
                <a:avLst/>
              </a:prstGeom>
              <a:noFill/>
            </p:spPr>
            <p:txBody>
              <a:bodyPr wrap="none" rtlCol="0">
                <a:spAutoFit/>
              </a:bodyPr>
              <a:lstStyle/>
              <a:p>
                <a:pPr algn="ctr"/>
                <a:r>
                  <a:rPr lang="en-US" sz="1600" dirty="0" smtClean="0">
                    <a:solidFill>
                      <a:schemeClr val="bg1"/>
                    </a:solidFill>
                  </a:rPr>
                  <a:t>Economics</a:t>
                </a:r>
                <a:endParaRPr lang="en-US" sz="1600" dirty="0">
                  <a:solidFill>
                    <a:schemeClr val="bg1"/>
                  </a:solidFill>
                </a:endParaRPr>
              </a:p>
            </p:txBody>
          </p:sp>
          <p:pic>
            <p:nvPicPr>
              <p:cNvPr id="54" name="Picture 7" descr="\\MAGNUM\Projects\Microsoft\Cloud Power FY12\Design\Icons\PNGs\Metering.png"/>
              <p:cNvPicPr>
                <a:picLocks noChangeAspect="1" noChangeArrowheads="1"/>
              </p:cNvPicPr>
              <p:nvPr/>
            </p:nvPicPr>
            <p:blipFill>
              <a:blip r:embed="rId10" cstate="print"/>
              <a:stretch>
                <a:fillRect/>
              </a:stretch>
            </p:blipFill>
            <p:spPr bwMode="auto">
              <a:xfrm>
                <a:off x="4787637" y="790530"/>
                <a:ext cx="1047486" cy="1047486"/>
              </a:xfrm>
              <a:prstGeom prst="rect">
                <a:avLst/>
              </a:prstGeom>
              <a:noFill/>
            </p:spPr>
          </p:pic>
        </p:grpSp>
      </p:grpSp>
      <p:grpSp>
        <p:nvGrpSpPr>
          <p:cNvPr id="42" name="Group 41"/>
          <p:cNvGrpSpPr/>
          <p:nvPr/>
        </p:nvGrpSpPr>
        <p:grpSpPr>
          <a:xfrm>
            <a:off x="3349066" y="623248"/>
            <a:ext cx="5670284" cy="1538863"/>
            <a:chOff x="3349066" y="623248"/>
            <a:chExt cx="5670284" cy="1538863"/>
          </a:xfrm>
        </p:grpSpPr>
        <p:grpSp>
          <p:nvGrpSpPr>
            <p:cNvPr id="57" name="Group 48"/>
            <p:cNvGrpSpPr/>
            <p:nvPr/>
          </p:nvGrpSpPr>
          <p:grpSpPr>
            <a:xfrm>
              <a:off x="6446384" y="1168904"/>
              <a:ext cx="845058" cy="870096"/>
              <a:chOff x="6344199" y="1267968"/>
              <a:chExt cx="845058" cy="870096"/>
            </a:xfrm>
          </p:grpSpPr>
          <p:sp>
            <p:nvSpPr>
              <p:cNvPr id="67" name="TextBox 66"/>
              <p:cNvSpPr txBox="1"/>
              <p:nvPr/>
            </p:nvSpPr>
            <p:spPr>
              <a:xfrm>
                <a:off x="6347885" y="1799510"/>
                <a:ext cx="742511" cy="338554"/>
              </a:xfrm>
              <a:prstGeom prst="rect">
                <a:avLst/>
              </a:prstGeom>
              <a:noFill/>
            </p:spPr>
            <p:txBody>
              <a:bodyPr wrap="none" rtlCol="0">
                <a:spAutoFit/>
              </a:bodyPr>
              <a:lstStyle/>
              <a:p>
                <a:pPr algn="ctr"/>
                <a:r>
                  <a:rPr lang="en-US" sz="1600" dirty="0" smtClean="0">
                    <a:solidFill>
                      <a:schemeClr val="bg1"/>
                    </a:solidFill>
                  </a:rPr>
                  <a:t>Elastic</a:t>
                </a:r>
                <a:endParaRPr lang="en-US" sz="1600" dirty="0">
                  <a:solidFill>
                    <a:schemeClr val="bg1"/>
                  </a:solidFill>
                </a:endParaRPr>
              </a:p>
            </p:txBody>
          </p:sp>
          <p:sp>
            <p:nvSpPr>
              <p:cNvPr id="68" name="Left-Right Arrow 67"/>
              <p:cNvSpPr/>
              <p:nvPr/>
            </p:nvSpPr>
            <p:spPr>
              <a:xfrm>
                <a:off x="6344199" y="1267968"/>
                <a:ext cx="845058" cy="278896"/>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0"/>
            <p:cNvGrpSpPr/>
            <p:nvPr/>
          </p:nvGrpSpPr>
          <p:grpSpPr>
            <a:xfrm>
              <a:off x="7683728" y="662936"/>
              <a:ext cx="1335622" cy="1376064"/>
              <a:chOff x="7558624" y="762000"/>
              <a:chExt cx="1335622" cy="1376064"/>
            </a:xfrm>
          </p:grpSpPr>
          <p:sp>
            <p:nvSpPr>
              <p:cNvPr id="65" name="TextBox 64"/>
              <p:cNvSpPr txBox="1"/>
              <p:nvPr/>
            </p:nvSpPr>
            <p:spPr>
              <a:xfrm>
                <a:off x="7558624" y="1799510"/>
                <a:ext cx="1335622" cy="338554"/>
              </a:xfrm>
              <a:prstGeom prst="rect">
                <a:avLst/>
              </a:prstGeom>
              <a:noFill/>
            </p:spPr>
            <p:txBody>
              <a:bodyPr wrap="none" rtlCol="0">
                <a:spAutoFit/>
              </a:bodyPr>
              <a:lstStyle/>
              <a:p>
                <a:r>
                  <a:rPr lang="en-US" sz="1600" dirty="0" smtClean="0">
                    <a:solidFill>
                      <a:schemeClr val="bg1"/>
                    </a:solidFill>
                  </a:rPr>
                  <a:t>Usage Based</a:t>
                </a:r>
                <a:endParaRPr lang="en-US" sz="1600" dirty="0">
                  <a:solidFill>
                    <a:schemeClr val="bg1"/>
                  </a:solidFill>
                </a:endParaRPr>
              </a:p>
            </p:txBody>
          </p:sp>
          <p:pic>
            <p:nvPicPr>
              <p:cNvPr id="66" name="Picture 4" descr="\\MAGNUM\Projects\Microsoft\Cloud Power FY12\Design\Icons\PNGs\Scalable_Elastic_4.png"/>
              <p:cNvPicPr>
                <a:picLocks noChangeAspect="1" noChangeArrowheads="1"/>
              </p:cNvPicPr>
              <p:nvPr/>
            </p:nvPicPr>
            <p:blipFill>
              <a:blip r:embed="rId11" cstate="print"/>
              <a:stretch>
                <a:fillRect/>
              </a:stretch>
            </p:blipFill>
            <p:spPr bwMode="auto">
              <a:xfrm>
                <a:off x="7657232" y="762000"/>
                <a:ext cx="1059540" cy="1059540"/>
              </a:xfrm>
              <a:prstGeom prst="rect">
                <a:avLst/>
              </a:prstGeom>
              <a:noFill/>
            </p:spPr>
          </p:pic>
        </p:grpSp>
        <p:grpSp>
          <p:nvGrpSpPr>
            <p:cNvPr id="59" name="Group 51"/>
            <p:cNvGrpSpPr/>
            <p:nvPr/>
          </p:nvGrpSpPr>
          <p:grpSpPr>
            <a:xfrm>
              <a:off x="4762500" y="623248"/>
              <a:ext cx="1217193" cy="1415752"/>
              <a:chOff x="4688196" y="722312"/>
              <a:chExt cx="1217193" cy="1415752"/>
            </a:xfrm>
          </p:grpSpPr>
          <p:sp>
            <p:nvSpPr>
              <p:cNvPr id="63" name="TextBox 62"/>
              <p:cNvSpPr txBox="1"/>
              <p:nvPr/>
            </p:nvSpPr>
            <p:spPr>
              <a:xfrm>
                <a:off x="4688196" y="1799510"/>
                <a:ext cx="1217193" cy="338554"/>
              </a:xfrm>
              <a:prstGeom prst="rect">
                <a:avLst/>
              </a:prstGeom>
              <a:noFill/>
            </p:spPr>
            <p:txBody>
              <a:bodyPr wrap="none" rtlCol="0">
                <a:spAutoFit/>
              </a:bodyPr>
              <a:lstStyle/>
              <a:p>
                <a:r>
                  <a:rPr lang="en-US" sz="1600" dirty="0" smtClean="0">
                    <a:solidFill>
                      <a:schemeClr val="bg1"/>
                    </a:solidFill>
                  </a:rPr>
                  <a:t>Self Service</a:t>
                </a:r>
                <a:endParaRPr lang="en-US" sz="1600" dirty="0">
                  <a:solidFill>
                    <a:schemeClr val="bg1"/>
                  </a:solidFill>
                </a:endParaRPr>
              </a:p>
            </p:txBody>
          </p:sp>
          <p:pic>
            <p:nvPicPr>
              <p:cNvPr id="64" name="Picture 5" descr="\\MAGNUM\Projects\Microsoft\Cloud Power FY12\Design\Icons\PNGs\Self_Service.png"/>
              <p:cNvPicPr>
                <a:picLocks noChangeAspect="1" noChangeArrowheads="1"/>
              </p:cNvPicPr>
              <p:nvPr/>
            </p:nvPicPr>
            <p:blipFill>
              <a:blip r:embed="rId12" cstate="print"/>
              <a:srcRect/>
              <a:stretch>
                <a:fillRect/>
              </a:stretch>
            </p:blipFill>
            <p:spPr bwMode="auto">
              <a:xfrm>
                <a:off x="4724708" y="722312"/>
                <a:ext cx="1095376" cy="1095376"/>
              </a:xfrm>
              <a:prstGeom prst="rect">
                <a:avLst/>
              </a:prstGeom>
              <a:noFill/>
            </p:spPr>
          </p:pic>
        </p:grpSp>
        <p:grpSp>
          <p:nvGrpSpPr>
            <p:cNvPr id="60" name="Group 49"/>
            <p:cNvGrpSpPr/>
            <p:nvPr/>
          </p:nvGrpSpPr>
          <p:grpSpPr>
            <a:xfrm>
              <a:off x="3349066" y="660331"/>
              <a:ext cx="1089978" cy="1501780"/>
              <a:chOff x="3402088" y="759395"/>
              <a:chExt cx="1089978" cy="1501780"/>
            </a:xfrm>
          </p:grpSpPr>
          <p:sp>
            <p:nvSpPr>
              <p:cNvPr id="61" name="TextBox 60"/>
              <p:cNvSpPr txBox="1"/>
              <p:nvPr/>
            </p:nvSpPr>
            <p:spPr>
              <a:xfrm>
                <a:off x="3402088" y="1676400"/>
                <a:ext cx="1089978" cy="584775"/>
              </a:xfrm>
              <a:prstGeom prst="rect">
                <a:avLst/>
              </a:prstGeom>
              <a:noFill/>
            </p:spPr>
            <p:txBody>
              <a:bodyPr wrap="none" rtlCol="0">
                <a:spAutoFit/>
              </a:bodyPr>
              <a:lstStyle/>
              <a:p>
                <a:pPr algn="ctr"/>
                <a:r>
                  <a:rPr lang="en-US" sz="1600" dirty="0" smtClean="0">
                    <a:solidFill>
                      <a:schemeClr val="bg1"/>
                    </a:solidFill>
                  </a:rPr>
                  <a:t>Pooled </a:t>
                </a:r>
              </a:p>
              <a:p>
                <a:pPr algn="ctr"/>
                <a:r>
                  <a:rPr lang="en-US" sz="1600" dirty="0" smtClean="0">
                    <a:solidFill>
                      <a:schemeClr val="bg1"/>
                    </a:solidFill>
                  </a:rPr>
                  <a:t>Resources</a:t>
                </a:r>
                <a:endParaRPr lang="en-US" sz="1600" dirty="0">
                  <a:solidFill>
                    <a:schemeClr val="bg1"/>
                  </a:solidFill>
                </a:endParaRPr>
              </a:p>
            </p:txBody>
          </p:sp>
          <p:pic>
            <p:nvPicPr>
              <p:cNvPr id="62" name="Picture 7" descr="\\MAGNUM\Projects\Microsoft\Cloud Power FY12\Design\Icons\PNGs\Metering.png"/>
              <p:cNvPicPr>
                <a:picLocks noChangeAspect="1" noChangeArrowheads="1"/>
              </p:cNvPicPr>
              <p:nvPr/>
            </p:nvPicPr>
            <p:blipFill>
              <a:blip r:embed="rId13" cstate="print"/>
              <a:stretch>
                <a:fillRect/>
              </a:stretch>
            </p:blipFill>
            <p:spPr bwMode="auto">
              <a:xfrm>
                <a:off x="3409903" y="759395"/>
                <a:ext cx="1055462" cy="1055462"/>
              </a:xfrm>
              <a:prstGeom prst="rect">
                <a:avLst/>
              </a:prstGeom>
              <a:noFill/>
            </p:spPr>
          </p:pic>
        </p:grpSp>
      </p:grpSp>
    </p:spTree>
    <p:extLst>
      <p:ext uri="{BB962C8B-B14F-4D97-AF65-F5344CB8AC3E}">
        <p14:creationId xmlns:p14="http://schemas.microsoft.com/office/powerpoint/2010/main" val="3691935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7" presetClass="exit" presetSubtype="0" fill="hold" nodeType="withEffect">
                                  <p:stCondLst>
                                    <p:cond delay="0"/>
                                  </p:stCondLst>
                                  <p:childTnLst>
                                    <p:animEffect transition="out" filter="fade">
                                      <p:cBhvr>
                                        <p:cTn id="11" dur="1000"/>
                                        <p:tgtEl>
                                          <p:spTgt spid="42"/>
                                        </p:tgtEl>
                                      </p:cBhvr>
                                    </p:animEffect>
                                    <p:anim calcmode="lin" valueType="num">
                                      <p:cBhvr>
                                        <p:cTn id="12" dur="1000"/>
                                        <p:tgtEl>
                                          <p:spTgt spid="42"/>
                                        </p:tgtEl>
                                        <p:attrNameLst>
                                          <p:attrName>ppt_x</p:attrName>
                                        </p:attrNameLst>
                                      </p:cBhvr>
                                      <p:tavLst>
                                        <p:tav tm="0">
                                          <p:val>
                                            <p:strVal val="ppt_x"/>
                                          </p:val>
                                        </p:tav>
                                        <p:tav tm="100000">
                                          <p:val>
                                            <p:strVal val="ppt_x"/>
                                          </p:val>
                                        </p:tav>
                                      </p:tavLst>
                                    </p:anim>
                                    <p:anim calcmode="lin" valueType="num">
                                      <p:cBhvr>
                                        <p:cTn id="13" dur="1000"/>
                                        <p:tgtEl>
                                          <p:spTgt spid="42"/>
                                        </p:tgtEl>
                                        <p:attrNameLst>
                                          <p:attrName>ppt_y</p:attrName>
                                        </p:attrNameLst>
                                      </p:cBhvr>
                                      <p:tavLst>
                                        <p:tav tm="0">
                                          <p:val>
                                            <p:strVal val="ppt_y"/>
                                          </p:val>
                                        </p:tav>
                                        <p:tav tm="100000">
                                          <p:val>
                                            <p:strVal val="ppt_y-.1"/>
                                          </p:val>
                                        </p:tav>
                                      </p:tavLst>
                                    </p:anim>
                                    <p:set>
                                      <p:cBhvr>
                                        <p:cTn id="14" dur="1" fill="hold">
                                          <p:stCondLst>
                                            <p:cond delay="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Challenges Today </a:t>
            </a:r>
            <a:endParaRPr lang="en-US" dirty="0"/>
          </a:p>
        </p:txBody>
      </p:sp>
      <p:grpSp>
        <p:nvGrpSpPr>
          <p:cNvPr id="33" name="Group 32"/>
          <p:cNvGrpSpPr/>
          <p:nvPr/>
        </p:nvGrpSpPr>
        <p:grpSpPr>
          <a:xfrm>
            <a:off x="0" y="2846973"/>
            <a:ext cx="6856412" cy="3858627"/>
            <a:chOff x="0" y="2846973"/>
            <a:chExt cx="6856412" cy="3858627"/>
          </a:xfrm>
        </p:grpSpPr>
        <p:sp>
          <p:nvSpPr>
            <p:cNvPr id="77" name="Flowchart: Process 76"/>
            <p:cNvSpPr/>
            <p:nvPr/>
          </p:nvSpPr>
          <p:spPr>
            <a:xfrm>
              <a:off x="379412" y="2971800"/>
              <a:ext cx="6477000" cy="11430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0" y="2846973"/>
              <a:ext cx="6627812" cy="3858627"/>
              <a:chOff x="0" y="2846973"/>
              <a:chExt cx="6627812" cy="3858627"/>
            </a:xfrm>
          </p:grpSpPr>
          <p:sp>
            <p:nvSpPr>
              <p:cNvPr id="78" name="Flowchart: Process 77"/>
              <p:cNvSpPr/>
              <p:nvPr/>
            </p:nvSpPr>
            <p:spPr>
              <a:xfrm>
                <a:off x="150812" y="2971800"/>
                <a:ext cx="2286000" cy="37338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GNUM\Projects\Microsoft\Cloud Power FY12\Design\Icons\PNGs\IG_1.png"/>
              <p:cNvPicPr>
                <a:picLocks noChangeAspect="1" noChangeArrowheads="1"/>
              </p:cNvPicPr>
              <p:nvPr/>
            </p:nvPicPr>
            <p:blipFill>
              <a:blip r:embed="rId3" cstate="print"/>
              <a:srcRect l="11881" r="15825"/>
              <a:stretch>
                <a:fillRect/>
              </a:stretch>
            </p:blipFill>
            <p:spPr bwMode="auto">
              <a:xfrm>
                <a:off x="0" y="2846973"/>
                <a:ext cx="2436812" cy="3370678"/>
              </a:xfrm>
              <a:prstGeom prst="rect">
                <a:avLst/>
              </a:prstGeom>
              <a:noFill/>
            </p:spPr>
          </p:pic>
          <p:sp>
            <p:nvSpPr>
              <p:cNvPr id="27" name="TextBox 26"/>
              <p:cNvSpPr txBox="1"/>
              <p:nvPr/>
            </p:nvSpPr>
            <p:spPr>
              <a:xfrm>
                <a:off x="2589212" y="3276600"/>
                <a:ext cx="4038600" cy="656590"/>
              </a:xfrm>
              <a:prstGeom prst="rect">
                <a:avLst/>
              </a:prstGeom>
              <a:noFill/>
            </p:spPr>
            <p:txBody>
              <a:bodyPr wrap="square" rtlCol="0">
                <a:spAutoFit/>
              </a:bodyPr>
              <a:lstStyle/>
              <a:p>
                <a:pPr>
                  <a:lnSpc>
                    <a:spcPts val="2200"/>
                  </a:lnSpc>
                </a:pPr>
                <a:r>
                  <a:rPr lang="en-US" sz="1600" b="1" dirty="0" smtClean="0">
                    <a:solidFill>
                      <a:schemeClr val="accent1"/>
                    </a:solidFill>
                  </a:rPr>
                  <a:t>of  IT budgets </a:t>
                </a:r>
                <a:r>
                  <a:rPr lang="en-US" sz="1600" dirty="0" smtClean="0"/>
                  <a:t>is spent maintaining inflexible &amp; </a:t>
                </a:r>
                <a:r>
                  <a:rPr lang="en-US" sz="1600" dirty="0" err="1" smtClean="0"/>
                  <a:t>siloed</a:t>
                </a:r>
                <a:r>
                  <a:rPr lang="en-US" sz="1600" dirty="0" smtClean="0"/>
                  <a:t> datacenter equipment</a:t>
                </a:r>
                <a:endParaRPr lang="en-US" sz="1600" dirty="0"/>
              </a:p>
            </p:txBody>
          </p:sp>
        </p:grpSp>
      </p:grpSp>
      <p:grpSp>
        <p:nvGrpSpPr>
          <p:cNvPr id="32" name="Group 31"/>
          <p:cNvGrpSpPr/>
          <p:nvPr/>
        </p:nvGrpSpPr>
        <p:grpSpPr>
          <a:xfrm>
            <a:off x="7008812" y="3429000"/>
            <a:ext cx="5029200" cy="3276600"/>
            <a:chOff x="7008812" y="3429000"/>
            <a:chExt cx="5029200" cy="3276600"/>
          </a:xfrm>
        </p:grpSpPr>
        <p:sp>
          <p:nvSpPr>
            <p:cNvPr id="80" name="Flowchart: Process 79"/>
            <p:cNvSpPr/>
            <p:nvPr/>
          </p:nvSpPr>
          <p:spPr>
            <a:xfrm>
              <a:off x="7008812" y="3429000"/>
              <a:ext cx="5029200" cy="32766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 descr="\\MAGNUM\Projects\Microsoft\Cloud Power FY12\Design\Icons\PNGs\IG_1.png"/>
            <p:cNvPicPr>
              <a:picLocks noChangeAspect="1" noChangeArrowheads="1"/>
            </p:cNvPicPr>
            <p:nvPr/>
          </p:nvPicPr>
          <p:blipFill>
            <a:blip r:embed="rId4" cstate="print"/>
            <a:stretch>
              <a:fillRect/>
            </a:stretch>
          </p:blipFill>
          <p:spPr bwMode="auto">
            <a:xfrm>
              <a:off x="7187450" y="3810000"/>
              <a:ext cx="2878472" cy="2362200"/>
            </a:xfrm>
            <a:prstGeom prst="rect">
              <a:avLst/>
            </a:prstGeom>
            <a:noFill/>
          </p:spPr>
        </p:pic>
        <p:sp>
          <p:nvSpPr>
            <p:cNvPr id="59" name="TextBox 58"/>
            <p:cNvSpPr txBox="1"/>
            <p:nvPr/>
          </p:nvSpPr>
          <p:spPr>
            <a:xfrm>
              <a:off x="10056812" y="3899039"/>
              <a:ext cx="1905000" cy="2349361"/>
            </a:xfrm>
            <a:prstGeom prst="rect">
              <a:avLst/>
            </a:prstGeom>
            <a:noFill/>
          </p:spPr>
          <p:txBody>
            <a:bodyPr wrap="square" rtlCol="0">
              <a:spAutoFit/>
            </a:bodyPr>
            <a:lstStyle/>
            <a:p>
              <a:pPr>
                <a:lnSpc>
                  <a:spcPts val="2200"/>
                </a:lnSpc>
              </a:pPr>
              <a:r>
                <a:rPr lang="en-US" sz="1600" b="1" dirty="0" smtClean="0">
                  <a:solidFill>
                    <a:schemeClr val="accent1"/>
                  </a:solidFill>
                </a:rPr>
                <a:t>Infrastructure Complexity: </a:t>
              </a:r>
            </a:p>
            <a:p>
              <a:pPr>
                <a:lnSpc>
                  <a:spcPts val="2200"/>
                </a:lnSpc>
              </a:pPr>
              <a:r>
                <a:rPr lang="en-US" sz="1600" dirty="0" smtClean="0"/>
                <a:t>The average $1 billion company maintains 48</a:t>
              </a:r>
              <a:r>
                <a:rPr lang="en-US" sz="1600" b="1" dirty="0" smtClean="0"/>
                <a:t> </a:t>
              </a:r>
              <a:r>
                <a:rPr lang="en-US" sz="1600" dirty="0" smtClean="0"/>
                <a:t>disparate financial systems and uses 2.7 ERP systems</a:t>
              </a:r>
              <a:endParaRPr lang="en-US" sz="1600" dirty="0"/>
            </a:p>
          </p:txBody>
        </p:sp>
      </p:grpSp>
      <p:grpSp>
        <p:nvGrpSpPr>
          <p:cNvPr id="28" name="Group 27"/>
          <p:cNvGrpSpPr/>
          <p:nvPr/>
        </p:nvGrpSpPr>
        <p:grpSpPr>
          <a:xfrm>
            <a:off x="150812" y="914400"/>
            <a:ext cx="6705600" cy="1905000"/>
            <a:chOff x="150812" y="914400"/>
            <a:chExt cx="6705600" cy="1905000"/>
          </a:xfrm>
        </p:grpSpPr>
        <p:sp>
          <p:nvSpPr>
            <p:cNvPr id="76" name="Flowchart: Process 75"/>
            <p:cNvSpPr/>
            <p:nvPr/>
          </p:nvSpPr>
          <p:spPr>
            <a:xfrm>
              <a:off x="150812" y="914400"/>
              <a:ext cx="6705600" cy="19050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03212" y="1423481"/>
              <a:ext cx="2286000" cy="938719"/>
            </a:xfrm>
            <a:prstGeom prst="rect">
              <a:avLst/>
            </a:prstGeom>
            <a:noFill/>
          </p:spPr>
          <p:txBody>
            <a:bodyPr wrap="square" rtlCol="0">
              <a:spAutoFit/>
            </a:bodyPr>
            <a:lstStyle/>
            <a:p>
              <a:pPr algn="r">
                <a:lnSpc>
                  <a:spcPts val="2200"/>
                </a:lnSpc>
              </a:pPr>
              <a:r>
                <a:rPr lang="en-US" sz="1600" b="1" dirty="0" smtClean="0">
                  <a:solidFill>
                    <a:schemeClr val="accent1"/>
                  </a:solidFill>
                </a:rPr>
                <a:t>Server Sprawl: </a:t>
              </a:r>
              <a:br>
                <a:rPr lang="en-US" sz="1600" b="1" dirty="0" smtClean="0">
                  <a:solidFill>
                    <a:schemeClr val="accent1"/>
                  </a:solidFill>
                </a:rPr>
              </a:br>
              <a:r>
                <a:rPr lang="en-US" sz="1600" dirty="0" smtClean="0"/>
                <a:t>Dedicating servers to single applications </a:t>
              </a:r>
            </a:p>
          </p:txBody>
        </p:sp>
        <p:grpSp>
          <p:nvGrpSpPr>
            <p:cNvPr id="68" name="Group 67"/>
            <p:cNvGrpSpPr/>
            <p:nvPr/>
          </p:nvGrpSpPr>
          <p:grpSpPr>
            <a:xfrm>
              <a:off x="2970212" y="1219200"/>
              <a:ext cx="3342745" cy="1333500"/>
              <a:chOff x="2565400" y="1219200"/>
              <a:chExt cx="3342745" cy="1333500"/>
            </a:xfrm>
          </p:grpSpPr>
          <p:pic>
            <p:nvPicPr>
              <p:cNvPr id="36" name="Picture 4" descr="\\MAGNUM\Projects\Microsoft\Cloud Power FY12\Design\Icons\PNGs\IG_1.png"/>
              <p:cNvPicPr>
                <a:picLocks noChangeAspect="1" noChangeArrowheads="1"/>
              </p:cNvPicPr>
              <p:nvPr/>
            </p:nvPicPr>
            <p:blipFill>
              <a:blip r:embed="rId5" cstate="print"/>
              <a:srcRect l="13787" t="16667" r="14154" b="17157"/>
              <a:stretch>
                <a:fillRect/>
              </a:stretch>
            </p:blipFill>
            <p:spPr bwMode="auto">
              <a:xfrm>
                <a:off x="2565400" y="1219200"/>
                <a:ext cx="1452033" cy="1333500"/>
              </a:xfrm>
              <a:prstGeom prst="rect">
                <a:avLst/>
              </a:prstGeom>
              <a:solidFill>
                <a:schemeClr val="bg1"/>
              </a:solidFill>
              <a:ln>
                <a:noFill/>
              </a:ln>
            </p:spPr>
          </p:pic>
          <p:pic>
            <p:nvPicPr>
              <p:cNvPr id="38" name="Picture 4" descr="\\MAGNUM\Projects\Microsoft\Cloud Power FY12\Design\Icons\PNGs\IG_1.png"/>
              <p:cNvPicPr>
                <a:picLocks noChangeAspect="1" noChangeArrowheads="1"/>
              </p:cNvPicPr>
              <p:nvPr/>
            </p:nvPicPr>
            <p:blipFill>
              <a:blip r:embed="rId5" cstate="print"/>
              <a:srcRect l="13787" t="16667" r="14154" b="17157"/>
              <a:stretch>
                <a:fillRect/>
              </a:stretch>
            </p:blipFill>
            <p:spPr bwMode="auto">
              <a:xfrm>
                <a:off x="3503612" y="1219200"/>
                <a:ext cx="1452033" cy="1333500"/>
              </a:xfrm>
              <a:prstGeom prst="rect">
                <a:avLst/>
              </a:prstGeom>
              <a:solidFill>
                <a:schemeClr val="bg1"/>
              </a:solidFill>
              <a:ln>
                <a:noFill/>
              </a:ln>
            </p:spPr>
          </p:pic>
          <p:pic>
            <p:nvPicPr>
              <p:cNvPr id="67" name="Picture 4" descr="\\MAGNUM\Projects\Microsoft\Cloud Power FY12\Design\Icons\PNGs\IG_1.png"/>
              <p:cNvPicPr>
                <a:picLocks noChangeAspect="1" noChangeArrowheads="1"/>
              </p:cNvPicPr>
              <p:nvPr/>
            </p:nvPicPr>
            <p:blipFill>
              <a:blip r:embed="rId5" cstate="print"/>
              <a:srcRect l="13787" t="16667" r="14154" b="17157"/>
              <a:stretch>
                <a:fillRect/>
              </a:stretch>
            </p:blipFill>
            <p:spPr bwMode="auto">
              <a:xfrm>
                <a:off x="4456112" y="1219200"/>
                <a:ext cx="1452033" cy="1333500"/>
              </a:xfrm>
              <a:prstGeom prst="rect">
                <a:avLst/>
              </a:prstGeom>
              <a:solidFill>
                <a:schemeClr val="bg1"/>
              </a:solidFill>
              <a:ln>
                <a:noFill/>
              </a:ln>
            </p:spPr>
          </p:pic>
        </p:grpSp>
      </p:grpSp>
      <p:grpSp>
        <p:nvGrpSpPr>
          <p:cNvPr id="31" name="Group 30"/>
          <p:cNvGrpSpPr/>
          <p:nvPr/>
        </p:nvGrpSpPr>
        <p:grpSpPr>
          <a:xfrm>
            <a:off x="2589212" y="4267200"/>
            <a:ext cx="4267200" cy="2438400"/>
            <a:chOff x="2589212" y="4267200"/>
            <a:chExt cx="4267200" cy="2438400"/>
          </a:xfrm>
        </p:grpSpPr>
        <p:sp>
          <p:nvSpPr>
            <p:cNvPr id="81" name="Flowchart: Process 80"/>
            <p:cNvSpPr/>
            <p:nvPr/>
          </p:nvSpPr>
          <p:spPr>
            <a:xfrm>
              <a:off x="2589212" y="4267200"/>
              <a:ext cx="4267200" cy="24384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26"/>
            <p:cNvGrpSpPr/>
            <p:nvPr/>
          </p:nvGrpSpPr>
          <p:grpSpPr>
            <a:xfrm>
              <a:off x="4341811" y="5029200"/>
              <a:ext cx="1302317" cy="1470914"/>
              <a:chOff x="5103812" y="4495800"/>
              <a:chExt cx="1754114" cy="1981200"/>
            </a:xfrm>
          </p:grpSpPr>
          <p:pic>
            <p:nvPicPr>
              <p:cNvPr id="65" name="Picture 5" descr="\\MAGNUM\Projects\Microsoft\Cloud Power FY12\Design\Icons\PNGs\Flexible_Workspace.png"/>
              <p:cNvPicPr>
                <a:picLocks noChangeAspect="1" noChangeArrowheads="1"/>
              </p:cNvPicPr>
              <p:nvPr/>
            </p:nvPicPr>
            <p:blipFill>
              <a:blip r:embed="rId6" cstate="print"/>
              <a:srcRect t="12250" r="64208" b="11750"/>
              <a:stretch>
                <a:fillRect/>
              </a:stretch>
            </p:blipFill>
            <p:spPr bwMode="auto">
              <a:xfrm>
                <a:off x="5103812" y="4495800"/>
                <a:ext cx="933032" cy="1981200"/>
              </a:xfrm>
              <a:prstGeom prst="rect">
                <a:avLst/>
              </a:prstGeom>
              <a:noFill/>
            </p:spPr>
          </p:pic>
          <p:pic>
            <p:nvPicPr>
              <p:cNvPr id="66" name="Picture 5" descr="\\MAGNUM\Projects\Microsoft\Cloud Power FY12\Design\Icons\PNGs\Flexible_Workspace.png"/>
              <p:cNvPicPr>
                <a:picLocks noChangeAspect="1" noChangeArrowheads="1"/>
              </p:cNvPicPr>
              <p:nvPr/>
            </p:nvPicPr>
            <p:blipFill>
              <a:blip r:embed="rId6" cstate="print"/>
              <a:srcRect t="12250" r="64208" b="11750"/>
              <a:stretch>
                <a:fillRect/>
              </a:stretch>
            </p:blipFill>
            <p:spPr bwMode="auto">
              <a:xfrm>
                <a:off x="5924893" y="4495800"/>
                <a:ext cx="933033" cy="1981200"/>
              </a:xfrm>
              <a:prstGeom prst="rect">
                <a:avLst/>
              </a:prstGeom>
              <a:noFill/>
            </p:spPr>
          </p:pic>
        </p:grpSp>
        <p:sp>
          <p:nvSpPr>
            <p:cNvPr id="69" name="TextBox 68"/>
            <p:cNvSpPr txBox="1"/>
            <p:nvPr/>
          </p:nvSpPr>
          <p:spPr>
            <a:xfrm>
              <a:off x="4938712" y="4419600"/>
              <a:ext cx="1828800" cy="1220847"/>
            </a:xfrm>
            <a:prstGeom prst="rect">
              <a:avLst/>
            </a:prstGeom>
            <a:noFill/>
          </p:spPr>
          <p:txBody>
            <a:bodyPr wrap="square" rtlCol="0">
              <a:spAutoFit/>
            </a:bodyPr>
            <a:lstStyle/>
            <a:p>
              <a:pPr algn="r">
                <a:lnSpc>
                  <a:spcPts val="2200"/>
                </a:lnSpc>
              </a:pPr>
              <a:r>
                <a:rPr lang="en-US" sz="1600" b="1" dirty="0" smtClean="0">
                  <a:solidFill>
                    <a:schemeClr val="accent1"/>
                  </a:solidFill>
                </a:rPr>
                <a:t>Application Developer:  </a:t>
              </a:r>
            </a:p>
            <a:p>
              <a:pPr algn="r">
                <a:lnSpc>
                  <a:spcPts val="2200"/>
                </a:lnSpc>
              </a:pPr>
              <a:r>
                <a:rPr lang="en-US" sz="1600" dirty="0" smtClean="0"/>
                <a:t>“IT slows</a:t>
              </a:r>
              <a:br>
                <a:rPr lang="en-US" sz="1600" dirty="0" smtClean="0"/>
              </a:br>
              <a:r>
                <a:rPr lang="en-US" sz="1600" dirty="0" smtClean="0"/>
                <a:t> me down.” </a:t>
              </a:r>
            </a:p>
          </p:txBody>
        </p:sp>
        <p:sp>
          <p:nvSpPr>
            <p:cNvPr id="70" name="TextBox 69"/>
            <p:cNvSpPr txBox="1"/>
            <p:nvPr/>
          </p:nvSpPr>
          <p:spPr>
            <a:xfrm>
              <a:off x="2652712" y="4419600"/>
              <a:ext cx="1828800" cy="1220847"/>
            </a:xfrm>
            <a:prstGeom prst="rect">
              <a:avLst/>
            </a:prstGeom>
            <a:noFill/>
          </p:spPr>
          <p:txBody>
            <a:bodyPr wrap="square" rtlCol="0">
              <a:spAutoFit/>
            </a:bodyPr>
            <a:lstStyle/>
            <a:p>
              <a:pPr>
                <a:lnSpc>
                  <a:spcPts val="2200"/>
                </a:lnSpc>
              </a:pPr>
              <a:r>
                <a:rPr lang="en-US" sz="1600" b="1" dirty="0" smtClean="0">
                  <a:solidFill>
                    <a:schemeClr val="accent1"/>
                  </a:solidFill>
                </a:rPr>
                <a:t>Business Owner:  </a:t>
              </a:r>
              <a:r>
                <a:rPr lang="en-US" sz="1600" dirty="0" smtClean="0"/>
                <a:t>“I can get it better, faster, cheaper if I work around IT.”</a:t>
              </a:r>
            </a:p>
          </p:txBody>
        </p:sp>
        <p:sp>
          <p:nvSpPr>
            <p:cNvPr id="71" name="Circular Arrow 70"/>
            <p:cNvSpPr/>
            <p:nvPr/>
          </p:nvSpPr>
          <p:spPr>
            <a:xfrm>
              <a:off x="4114800" y="4546600"/>
              <a:ext cx="747712" cy="747712"/>
            </a:xfrm>
            <a:prstGeom prst="circularArrow">
              <a:avLst>
                <a:gd name="adj1" fmla="val 12500"/>
                <a:gd name="adj2" fmla="val 1142319"/>
                <a:gd name="adj3" fmla="val 20457681"/>
                <a:gd name="adj4" fmla="val 16169845"/>
                <a:gd name="adj5" fmla="val 12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Circular Arrow 71"/>
            <p:cNvSpPr/>
            <p:nvPr/>
          </p:nvSpPr>
          <p:spPr>
            <a:xfrm flipH="1">
              <a:off x="5105400" y="4546600"/>
              <a:ext cx="747712" cy="747712"/>
            </a:xfrm>
            <a:prstGeom prst="circularArrow">
              <a:avLst>
                <a:gd name="adj1" fmla="val 12500"/>
                <a:gd name="adj2" fmla="val 1142319"/>
                <a:gd name="adj3" fmla="val 20457681"/>
                <a:gd name="adj4" fmla="val 16169845"/>
                <a:gd name="adj5" fmla="val 12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a:off x="7008812" y="838200"/>
            <a:ext cx="5029200" cy="2436813"/>
            <a:chOff x="7008812" y="838200"/>
            <a:chExt cx="5029200" cy="2436813"/>
          </a:xfrm>
        </p:grpSpPr>
        <p:sp>
          <p:nvSpPr>
            <p:cNvPr id="79" name="Flowchart: Process 78"/>
            <p:cNvSpPr/>
            <p:nvPr/>
          </p:nvSpPr>
          <p:spPr>
            <a:xfrm>
              <a:off x="7008812" y="914400"/>
              <a:ext cx="5029200" cy="22860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313612" y="1371600"/>
              <a:ext cx="2438400" cy="1196802"/>
            </a:xfrm>
            <a:prstGeom prst="rect">
              <a:avLst/>
            </a:prstGeom>
            <a:noFill/>
          </p:spPr>
          <p:txBody>
            <a:bodyPr wrap="square" rtlCol="0">
              <a:spAutoFit/>
            </a:bodyPr>
            <a:lstStyle/>
            <a:p>
              <a:pPr>
                <a:lnSpc>
                  <a:spcPts val="2200"/>
                </a:lnSpc>
              </a:pPr>
              <a:r>
                <a:rPr lang="en-US" sz="1600" b="1" dirty="0" smtClean="0">
                  <a:solidFill>
                    <a:schemeClr val="accent1"/>
                  </a:solidFill>
                </a:rPr>
                <a:t>Compliance and Security:  </a:t>
              </a:r>
            </a:p>
            <a:p>
              <a:pPr>
                <a:lnSpc>
                  <a:spcPts val="2200"/>
                </a:lnSpc>
              </a:pPr>
              <a:r>
                <a:rPr lang="en-US" sz="1600" dirty="0" smtClean="0"/>
                <a:t>Often cited as top concerns for IT. </a:t>
              </a:r>
              <a:endParaRPr lang="en-US" sz="1600" b="1" dirty="0">
                <a:solidFill>
                  <a:schemeClr val="accent1"/>
                </a:solidFill>
              </a:endParaRPr>
            </a:p>
          </p:txBody>
        </p:sp>
        <p:pic>
          <p:nvPicPr>
            <p:cNvPr id="3" name="Picture 2" descr="\\magnum\Projects\Microsoft\Cloud Power FY12\Design\Icons\PNGs\Confidentiality.png"/>
            <p:cNvPicPr>
              <a:picLocks noChangeAspect="1" noChangeArrowheads="1"/>
            </p:cNvPicPr>
            <p:nvPr/>
          </p:nvPicPr>
          <p:blipFill>
            <a:blip r:embed="rId7" cstate="print"/>
            <a:srcRect/>
            <a:stretch>
              <a:fillRect/>
            </a:stretch>
          </p:blipFill>
          <p:spPr bwMode="auto">
            <a:xfrm>
              <a:off x="9448799" y="838200"/>
              <a:ext cx="2436813" cy="2436813"/>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Microsoft’s Public Cloud Learning</a:t>
            </a:r>
            <a:endParaRPr lang="en-US" dirty="0"/>
          </a:p>
        </p:txBody>
      </p:sp>
      <p:sp>
        <p:nvSpPr>
          <p:cNvPr id="4" name="Slide Number Placeholder 3"/>
          <p:cNvSpPr>
            <a:spLocks noGrp="1"/>
          </p:cNvSpPr>
          <p:nvPr>
            <p:ph type="sldNum" sz="quarter" idx="4"/>
          </p:nvPr>
        </p:nvSpPr>
        <p:spPr/>
        <p:txBody>
          <a:bodyPr/>
          <a:lstStyle/>
          <a:p>
            <a:fld id="{40E23B03-6AFE-40A9-BC2C-E89E0B2C5091}" type="slidenum">
              <a:rPr lang="en-US" smtClean="0"/>
              <a:pPr/>
              <a:t>4</a:t>
            </a:fld>
            <a:endParaRPr lang="en-US" dirty="0"/>
          </a:p>
        </p:txBody>
      </p:sp>
      <p:sp>
        <p:nvSpPr>
          <p:cNvPr id="5" name="Rectangle 4"/>
          <p:cNvSpPr/>
          <p:nvPr/>
        </p:nvSpPr>
        <p:spPr bwMode="auto">
          <a:xfrm>
            <a:off x="7274257" y="5277850"/>
            <a:ext cx="4914568" cy="1077004"/>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r>
              <a:rPr lang="en-US" sz="2000" b="1" dirty="0" smtClean="0">
                <a:gradFill>
                  <a:gsLst>
                    <a:gs pos="0">
                      <a:srgbClr val="FFFFFF"/>
                    </a:gs>
                    <a:gs pos="100000">
                      <a:srgbClr val="FFFFFF"/>
                    </a:gs>
                  </a:gsLst>
                  <a:lin ang="16200000" scaled="0"/>
                </a:gradFill>
                <a:latin typeface="Segoe UI" pitchFamily="34" charset="0"/>
                <a:ea typeface="Segoe UI" pitchFamily="34" charset="0"/>
                <a:cs typeface="Segoe UI" pitchFamily="34" charset="0"/>
              </a:rPr>
              <a:t>Extreme Standardization</a:t>
            </a:r>
            <a:endParaRPr lang="en-US" sz="2000" b="1"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sp>
        <p:nvSpPr>
          <p:cNvPr id="11" name="Rectangle 10"/>
          <p:cNvSpPr/>
          <p:nvPr/>
        </p:nvSpPr>
        <p:spPr bwMode="auto">
          <a:xfrm>
            <a:off x="0" y="5277850"/>
            <a:ext cx="7275180" cy="1077004"/>
          </a:xfrm>
          <a:prstGeom prst="rect">
            <a:avLst/>
          </a:prstGeom>
          <a:solidFill>
            <a:schemeClr val="accent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endParaRPr lang="en-US" sz="2200"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sp>
        <p:nvSpPr>
          <p:cNvPr id="7" name="Rectangle 6"/>
          <p:cNvSpPr/>
          <p:nvPr/>
        </p:nvSpPr>
        <p:spPr bwMode="auto">
          <a:xfrm>
            <a:off x="7274257" y="4022568"/>
            <a:ext cx="4914568" cy="1077004"/>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r>
              <a:rPr lang="en-US" sz="2000" b="1" dirty="0" smtClean="0">
                <a:gradFill>
                  <a:gsLst>
                    <a:gs pos="0">
                      <a:srgbClr val="FFFFFF"/>
                    </a:gs>
                    <a:gs pos="100000">
                      <a:srgbClr val="FFFFFF"/>
                    </a:gs>
                  </a:gsLst>
                  <a:lin ang="16200000" scaled="0"/>
                </a:gradFill>
                <a:latin typeface="Segoe UI" pitchFamily="34" charset="0"/>
                <a:ea typeface="Segoe UI" pitchFamily="34" charset="0"/>
                <a:cs typeface="Segoe UI" pitchFamily="34" charset="0"/>
              </a:rPr>
              <a:t>SLA-Driven Architecture</a:t>
            </a:r>
            <a:endParaRPr lang="en-US" sz="2000" b="1"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sp>
        <p:nvSpPr>
          <p:cNvPr id="8" name="Rectangle 7"/>
          <p:cNvSpPr/>
          <p:nvPr/>
        </p:nvSpPr>
        <p:spPr bwMode="auto">
          <a:xfrm>
            <a:off x="7274257" y="2732996"/>
            <a:ext cx="4914568" cy="1077004"/>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r>
              <a:rPr lang="en-US" sz="2000" b="1" dirty="0" smtClean="0">
                <a:gradFill>
                  <a:gsLst>
                    <a:gs pos="0">
                      <a:srgbClr val="FFFFFF"/>
                    </a:gs>
                    <a:gs pos="100000">
                      <a:srgbClr val="FFFFFF"/>
                    </a:gs>
                  </a:gsLst>
                  <a:lin ang="16200000" scaled="0"/>
                </a:gradFill>
                <a:latin typeface="Segoe UI" pitchFamily="34" charset="0"/>
                <a:ea typeface="Segoe UI" pitchFamily="34" charset="0"/>
                <a:cs typeface="Segoe UI" pitchFamily="34" charset="0"/>
              </a:rPr>
              <a:t>Process Maturity</a:t>
            </a:r>
            <a:endParaRPr lang="en-US" sz="2000" b="1"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sp>
        <p:nvSpPr>
          <p:cNvPr id="9" name="Rectangle 8"/>
          <p:cNvSpPr/>
          <p:nvPr/>
        </p:nvSpPr>
        <p:spPr bwMode="auto">
          <a:xfrm>
            <a:off x="7274257" y="1405882"/>
            <a:ext cx="4914568" cy="1077004"/>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r>
              <a:rPr lang="en-US" sz="2000" b="1" dirty="0" smtClean="0">
                <a:gradFill>
                  <a:gsLst>
                    <a:gs pos="0">
                      <a:srgbClr val="FFFFFF"/>
                    </a:gs>
                    <a:gs pos="100000">
                      <a:srgbClr val="FFFFFF"/>
                    </a:gs>
                  </a:gsLst>
                  <a:lin ang="16200000" scaled="0"/>
                </a:gradFill>
                <a:latin typeface="Segoe UI" pitchFamily="34" charset="0"/>
                <a:ea typeface="Segoe UI" pitchFamily="34" charset="0"/>
                <a:cs typeface="Segoe UI" pitchFamily="34" charset="0"/>
              </a:rPr>
              <a:t>Delegation &amp; Control</a:t>
            </a:r>
            <a:endParaRPr lang="en-US" sz="2000" b="1"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pic>
        <p:nvPicPr>
          <p:cNvPr id="2050" name="Picture 2" descr="\\MAGNUM\Projects\Microsoft\Cloud Power FY12\Design\Icons\PNGs\Server_2.png"/>
          <p:cNvPicPr>
            <a:picLocks noChangeAspect="1" noChangeArrowheads="1"/>
          </p:cNvPicPr>
          <p:nvPr/>
        </p:nvPicPr>
        <p:blipFill>
          <a:blip r:embed="rId3" cstate="print"/>
          <a:srcRect/>
          <a:stretch>
            <a:fillRect/>
          </a:stretch>
        </p:blipFill>
        <p:spPr bwMode="auto">
          <a:xfrm>
            <a:off x="1979612" y="5334000"/>
            <a:ext cx="990600" cy="990600"/>
          </a:xfrm>
          <a:prstGeom prst="rect">
            <a:avLst/>
          </a:prstGeom>
          <a:noFill/>
        </p:spPr>
      </p:pic>
      <p:grpSp>
        <p:nvGrpSpPr>
          <p:cNvPr id="3" name="Group 33"/>
          <p:cNvGrpSpPr/>
          <p:nvPr/>
        </p:nvGrpSpPr>
        <p:grpSpPr>
          <a:xfrm>
            <a:off x="-1" y="2732996"/>
            <a:ext cx="7278131" cy="1077004"/>
            <a:chOff x="-1" y="2450439"/>
            <a:chExt cx="7278131" cy="770746"/>
          </a:xfrm>
        </p:grpSpPr>
        <p:sp>
          <p:nvSpPr>
            <p:cNvPr id="14" name="Rectangle 13"/>
            <p:cNvSpPr/>
            <p:nvPr/>
          </p:nvSpPr>
          <p:spPr bwMode="auto">
            <a:xfrm>
              <a:off x="-1" y="2450439"/>
              <a:ext cx="2370932" cy="770746"/>
            </a:xfrm>
            <a:prstGeom prst="rect">
              <a:avLst/>
            </a:prstGeom>
            <a:solidFill>
              <a:schemeClr val="accent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pPr algn="ctr"/>
              <a:r>
                <a:rPr lang="en-US" dirty="0" smtClean="0">
                  <a:gradFill>
                    <a:gsLst>
                      <a:gs pos="0">
                        <a:srgbClr val="FFFFFF"/>
                      </a:gs>
                      <a:gs pos="100000">
                        <a:srgbClr val="FFFFFF"/>
                      </a:gs>
                    </a:gsLst>
                    <a:lin ang="16200000" scaled="0"/>
                  </a:gradFill>
                  <a:ea typeface="Segoe UI" pitchFamily="34" charset="0"/>
                  <a:cs typeface="Segoe UI" pitchFamily="34" charset="0"/>
                </a:rPr>
                <a:t>Re-imagined Processes</a:t>
              </a:r>
              <a:endParaRPr lang="en-US" dirty="0">
                <a:gradFill>
                  <a:gsLst>
                    <a:gs pos="0">
                      <a:srgbClr val="FFFFFF"/>
                    </a:gs>
                    <a:gs pos="100000">
                      <a:srgbClr val="FFFFFF"/>
                    </a:gs>
                  </a:gsLst>
                  <a:lin ang="16200000" scaled="0"/>
                </a:gradFill>
                <a:ea typeface="Segoe UI" pitchFamily="34" charset="0"/>
                <a:cs typeface="Segoe UI" pitchFamily="34" charset="0"/>
              </a:endParaRPr>
            </a:p>
          </p:txBody>
        </p:sp>
        <p:sp>
          <p:nvSpPr>
            <p:cNvPr id="26" name="Rectangle 25"/>
            <p:cNvSpPr/>
            <p:nvPr/>
          </p:nvSpPr>
          <p:spPr bwMode="auto">
            <a:xfrm>
              <a:off x="2452746" y="2450439"/>
              <a:ext cx="2370932" cy="770746"/>
            </a:xfrm>
            <a:prstGeom prst="rect">
              <a:avLst/>
            </a:prstGeom>
            <a:solidFill>
              <a:schemeClr val="accent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pPr algn="ctr"/>
              <a:r>
                <a:rPr lang="en-US" dirty="0" smtClean="0">
                  <a:gradFill>
                    <a:gsLst>
                      <a:gs pos="0">
                        <a:srgbClr val="FFFFFF"/>
                      </a:gs>
                      <a:gs pos="100000">
                        <a:srgbClr val="FFFFFF"/>
                      </a:gs>
                    </a:gsLst>
                    <a:lin ang="16200000" scaled="0"/>
                  </a:gradFill>
                  <a:ea typeface="Segoe UI" pitchFamily="34" charset="0"/>
                  <a:cs typeface="Segoe UI" pitchFamily="34" charset="0"/>
                </a:rPr>
                <a:t>Automation</a:t>
              </a:r>
              <a:endParaRPr lang="en-US" dirty="0">
                <a:gradFill>
                  <a:gsLst>
                    <a:gs pos="0">
                      <a:srgbClr val="FFFFFF"/>
                    </a:gs>
                    <a:gs pos="100000">
                      <a:srgbClr val="FFFFFF"/>
                    </a:gs>
                  </a:gsLst>
                  <a:lin ang="16200000" scaled="0"/>
                </a:gradFill>
                <a:ea typeface="Segoe UI" pitchFamily="34" charset="0"/>
                <a:cs typeface="Segoe UI" pitchFamily="34" charset="0"/>
              </a:endParaRPr>
            </a:p>
          </p:txBody>
        </p:sp>
        <p:sp>
          <p:nvSpPr>
            <p:cNvPr id="27" name="Rectangle 26"/>
            <p:cNvSpPr/>
            <p:nvPr/>
          </p:nvSpPr>
          <p:spPr bwMode="auto">
            <a:xfrm>
              <a:off x="4907198" y="2450439"/>
              <a:ext cx="2370932" cy="770746"/>
            </a:xfrm>
            <a:prstGeom prst="rect">
              <a:avLst/>
            </a:prstGeom>
            <a:solidFill>
              <a:schemeClr val="accent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pPr algn="ctr"/>
              <a:r>
                <a:rPr lang="en-US" dirty="0" smtClean="0">
                  <a:gradFill>
                    <a:gsLst>
                      <a:gs pos="0">
                        <a:srgbClr val="FFFFFF"/>
                      </a:gs>
                      <a:gs pos="100000">
                        <a:srgbClr val="FFFFFF"/>
                      </a:gs>
                    </a:gsLst>
                    <a:lin ang="16200000" scaled="0"/>
                  </a:gradFill>
                  <a:ea typeface="Segoe UI" pitchFamily="34" charset="0"/>
                  <a:cs typeface="Segoe UI" pitchFamily="34" charset="0"/>
                </a:rPr>
                <a:t>Change Control</a:t>
              </a:r>
              <a:endParaRPr lang="en-US" dirty="0">
                <a:gradFill>
                  <a:gsLst>
                    <a:gs pos="0">
                      <a:srgbClr val="FFFFFF"/>
                    </a:gs>
                    <a:gs pos="100000">
                      <a:srgbClr val="FFFFFF"/>
                    </a:gs>
                  </a:gsLst>
                  <a:lin ang="16200000" scaled="0"/>
                </a:gradFill>
                <a:ea typeface="Segoe UI" pitchFamily="34" charset="0"/>
                <a:cs typeface="Segoe UI" pitchFamily="34" charset="0"/>
              </a:endParaRPr>
            </a:p>
          </p:txBody>
        </p:sp>
      </p:grpSp>
      <p:sp>
        <p:nvSpPr>
          <p:cNvPr id="13" name="Rectangle 12"/>
          <p:cNvSpPr/>
          <p:nvPr/>
        </p:nvSpPr>
        <p:spPr bwMode="auto">
          <a:xfrm>
            <a:off x="0" y="4019907"/>
            <a:ext cx="7275180" cy="1077004"/>
          </a:xfrm>
          <a:prstGeom prst="rect">
            <a:avLst/>
          </a:prstGeom>
          <a:solidFill>
            <a:schemeClr val="accent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pPr algn="ctr"/>
            <a:r>
              <a:rPr lang="en-US" dirty="0" smtClean="0">
                <a:gradFill>
                  <a:gsLst>
                    <a:gs pos="0">
                      <a:srgbClr val="FFFFFF"/>
                    </a:gs>
                    <a:gs pos="100000">
                      <a:srgbClr val="FFFFFF"/>
                    </a:gs>
                  </a:gsLst>
                  <a:lin ang="16200000" scaled="0"/>
                </a:gradFill>
              </a:rPr>
              <a:t>Scale Out Application</a:t>
            </a:r>
          </a:p>
        </p:txBody>
      </p:sp>
      <p:sp>
        <p:nvSpPr>
          <p:cNvPr id="33" name="Rectangle 32"/>
          <p:cNvSpPr/>
          <p:nvPr/>
        </p:nvSpPr>
        <p:spPr bwMode="auto">
          <a:xfrm>
            <a:off x="0" y="1405056"/>
            <a:ext cx="7275180" cy="1077004"/>
          </a:xfrm>
          <a:prstGeom prst="rect">
            <a:avLst/>
          </a:prstGeom>
          <a:solidFill>
            <a:schemeClr val="accent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pPr algn="ctr"/>
            <a:r>
              <a:rPr lang="en-US" dirty="0" smtClean="0">
                <a:gradFill>
                  <a:gsLst>
                    <a:gs pos="0">
                      <a:srgbClr val="FFFFFF"/>
                    </a:gs>
                    <a:gs pos="100000">
                      <a:srgbClr val="FFFFFF"/>
                    </a:gs>
                  </a:gsLst>
                  <a:lin ang="16200000" scaled="0"/>
                </a:gradFill>
              </a:rPr>
              <a:t>Customer Self Service</a:t>
            </a:r>
          </a:p>
        </p:txBody>
      </p:sp>
      <p:pic>
        <p:nvPicPr>
          <p:cNvPr id="36" name="Picture 2" descr="\\MAGNUM\Projects\Microsoft\Cloud Power FY12\Design\Icons\PNGs\Server_2.png"/>
          <p:cNvPicPr>
            <a:picLocks noChangeAspect="1" noChangeArrowheads="1"/>
          </p:cNvPicPr>
          <p:nvPr/>
        </p:nvPicPr>
        <p:blipFill>
          <a:blip r:embed="rId3" cstate="print"/>
          <a:srcRect/>
          <a:stretch>
            <a:fillRect/>
          </a:stretch>
        </p:blipFill>
        <p:spPr bwMode="auto">
          <a:xfrm>
            <a:off x="1903412" y="5334000"/>
            <a:ext cx="990600" cy="990600"/>
          </a:xfrm>
          <a:prstGeom prst="rect">
            <a:avLst/>
          </a:prstGeom>
          <a:noFill/>
        </p:spPr>
      </p:pic>
      <p:pic>
        <p:nvPicPr>
          <p:cNvPr id="37" name="Picture 2" descr="\\MAGNUM\Projects\Microsoft\Cloud Power FY12\Design\Icons\PNGs\Server_2.png"/>
          <p:cNvPicPr>
            <a:picLocks noChangeAspect="1" noChangeArrowheads="1"/>
          </p:cNvPicPr>
          <p:nvPr/>
        </p:nvPicPr>
        <p:blipFill>
          <a:blip r:embed="rId3" cstate="print"/>
          <a:srcRect/>
          <a:stretch>
            <a:fillRect/>
          </a:stretch>
        </p:blipFill>
        <p:spPr bwMode="auto">
          <a:xfrm>
            <a:off x="1903412" y="5334000"/>
            <a:ext cx="990600" cy="990600"/>
          </a:xfrm>
          <a:prstGeom prst="rect">
            <a:avLst/>
          </a:prstGeom>
          <a:noFill/>
        </p:spPr>
      </p:pic>
      <p:pic>
        <p:nvPicPr>
          <p:cNvPr id="38" name="Picture 2" descr="\\MAGNUM\Projects\Microsoft\Cloud Power FY12\Design\Icons\PNGs\Server_2.png"/>
          <p:cNvPicPr>
            <a:picLocks noChangeAspect="1" noChangeArrowheads="1"/>
          </p:cNvPicPr>
          <p:nvPr/>
        </p:nvPicPr>
        <p:blipFill>
          <a:blip r:embed="rId3" cstate="print"/>
          <a:srcRect/>
          <a:stretch>
            <a:fillRect/>
          </a:stretch>
        </p:blipFill>
        <p:spPr bwMode="auto">
          <a:xfrm>
            <a:off x="1903412" y="5334000"/>
            <a:ext cx="990600" cy="990600"/>
          </a:xfrm>
          <a:prstGeom prst="rect">
            <a:avLst/>
          </a:prstGeom>
          <a:noFill/>
        </p:spPr>
      </p:pic>
      <p:grpSp>
        <p:nvGrpSpPr>
          <p:cNvPr id="15" name="Group 49"/>
          <p:cNvGrpSpPr/>
          <p:nvPr/>
        </p:nvGrpSpPr>
        <p:grpSpPr>
          <a:xfrm>
            <a:off x="4138612" y="1295400"/>
            <a:ext cx="3962400" cy="3962400"/>
            <a:chOff x="4138612" y="1295400"/>
            <a:chExt cx="3962400" cy="3962400"/>
          </a:xfrm>
        </p:grpSpPr>
        <p:pic>
          <p:nvPicPr>
            <p:cNvPr id="48" name="Picture 2"/>
            <p:cNvPicPr>
              <a:picLocks noChangeAspect="1" noChangeArrowheads="1"/>
            </p:cNvPicPr>
            <p:nvPr/>
          </p:nvPicPr>
          <p:blipFill>
            <a:blip r:embed="rId4" cstate="print">
              <a:lum bright="100000"/>
            </a:blip>
            <a:stretch>
              <a:fillRect/>
            </a:stretch>
          </p:blipFill>
          <p:spPr bwMode="auto">
            <a:xfrm>
              <a:off x="4138612" y="1295400"/>
              <a:ext cx="3962400" cy="3962400"/>
            </a:xfrm>
            <a:prstGeom prst="rect">
              <a:avLst/>
            </a:prstGeom>
            <a:noFill/>
            <a:ln w="9525">
              <a:noFill/>
              <a:miter lim="800000"/>
              <a:headEnd/>
              <a:tailEnd/>
            </a:ln>
            <a:effectLst/>
          </p:spPr>
        </p:pic>
        <p:sp>
          <p:nvSpPr>
            <p:cNvPr id="49" name="TextBox 48"/>
            <p:cNvSpPr txBox="1"/>
            <p:nvPr/>
          </p:nvSpPr>
          <p:spPr>
            <a:xfrm>
              <a:off x="4586634" y="4415135"/>
              <a:ext cx="3019078" cy="461665"/>
            </a:xfrm>
            <a:prstGeom prst="rect">
              <a:avLst/>
            </a:prstGeom>
            <a:noFill/>
          </p:spPr>
          <p:txBody>
            <a:bodyPr wrap="square" rtlCol="0">
              <a:spAutoFit/>
            </a:bodyPr>
            <a:lstStyle/>
            <a:p>
              <a:pPr algn="ctr"/>
              <a:r>
                <a:rPr lang="en-US" sz="2400" b="1" dirty="0" smtClean="0">
                  <a:solidFill>
                    <a:schemeClr val="bg1"/>
                  </a:solidFill>
                </a:rPr>
                <a:t>The Public Cloud</a:t>
              </a:r>
              <a:endParaRPr lang="en-US" sz="2400" b="1" dirty="0">
                <a:solidFill>
                  <a:schemeClr val="bg1"/>
                </a:solidFill>
              </a:endParaRPr>
            </a:p>
          </p:txBody>
        </p:sp>
      </p:grpSp>
      <p:sp>
        <p:nvSpPr>
          <p:cNvPr id="28" name="Rectangle 27"/>
          <p:cNvSpPr/>
          <p:nvPr/>
        </p:nvSpPr>
        <p:spPr bwMode="auto">
          <a:xfrm>
            <a:off x="-1588" y="1409700"/>
            <a:ext cx="7275180" cy="4945154"/>
          </a:xfrm>
          <a:prstGeom prst="rect">
            <a:avLst/>
          </a:prstGeom>
          <a:solidFill>
            <a:schemeClr val="accent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endParaRPr lang="en-US" sz="2200"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pic>
        <p:nvPicPr>
          <p:cNvPr id="29" name="Picture 28"/>
          <p:cNvPicPr>
            <a:picLocks noChangeAspect="1"/>
          </p:cNvPicPr>
          <p:nvPr/>
        </p:nvPicPr>
        <p:blipFill>
          <a:blip r:embed="rId5" cstate="print">
            <a:lum bright="100000"/>
            <a:extLst>
              <a:ext uri="{28A0092B-C50C-407E-A947-70E740481C1C}">
                <a14:useLocalDpi xmlns:a14="http://schemas.microsoft.com/office/drawing/2010/main" val="0"/>
              </a:ext>
            </a:extLst>
          </a:blip>
          <a:stretch>
            <a:fillRect/>
          </a:stretch>
        </p:blipFill>
        <p:spPr>
          <a:xfrm>
            <a:off x="1127614" y="4149968"/>
            <a:ext cx="1391032" cy="521071"/>
          </a:xfrm>
          <a:prstGeom prst="rect">
            <a:avLst/>
          </a:prstGeom>
        </p:spPr>
      </p:pic>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3409408" y="1981200"/>
            <a:ext cx="2090234" cy="518334"/>
          </a:xfrm>
          <a:prstGeom prst="rect">
            <a:avLst/>
          </a:prstGeom>
        </p:spPr>
      </p:pic>
      <p:pic>
        <p:nvPicPr>
          <p:cNvPr id="31" name="Picture 30"/>
          <p:cNvPicPr>
            <a:picLocks noChangeAspect="1"/>
          </p:cNvPicPr>
          <p:nvPr/>
        </p:nvPicPr>
        <p:blipFill>
          <a:blip r:embed="rId7" cstate="print">
            <a:lum bright="100000"/>
            <a:extLst>
              <a:ext uri="{28A0092B-C50C-407E-A947-70E740481C1C}">
                <a14:useLocalDpi xmlns:a14="http://schemas.microsoft.com/office/drawing/2010/main" val="0"/>
              </a:ext>
            </a:extLst>
          </a:blip>
          <a:stretch>
            <a:fillRect/>
          </a:stretch>
        </p:blipFill>
        <p:spPr>
          <a:xfrm>
            <a:off x="3265805" y="4839177"/>
            <a:ext cx="2377440" cy="368092"/>
          </a:xfrm>
          <a:prstGeom prst="rect">
            <a:avLst/>
          </a:prstGeom>
        </p:spPr>
      </p:pic>
      <p:pic>
        <p:nvPicPr>
          <p:cNvPr id="32" name="Picture 31"/>
          <p:cNvPicPr>
            <a:picLocks noChangeAspect="1"/>
          </p:cNvPicPr>
          <p:nvPr/>
        </p:nvPicPr>
        <p:blipFill>
          <a:blip r:embed="rId8" cstate="print">
            <a:lum bright="100000"/>
            <a:extLst>
              <a:ext uri="{28A0092B-C50C-407E-A947-70E740481C1C}">
                <a14:useLocalDpi xmlns:a14="http://schemas.microsoft.com/office/drawing/2010/main" val="0"/>
              </a:ext>
            </a:extLst>
          </a:blip>
          <a:stretch>
            <a:fillRect/>
          </a:stretch>
        </p:blipFill>
        <p:spPr>
          <a:xfrm>
            <a:off x="634410" y="2565400"/>
            <a:ext cx="2377440" cy="612688"/>
          </a:xfrm>
          <a:prstGeom prst="rect">
            <a:avLst/>
          </a:prstGeom>
        </p:spPr>
      </p:pic>
      <p:pic>
        <p:nvPicPr>
          <p:cNvPr id="39" name="Picture 3"/>
          <p:cNvPicPr>
            <a:picLocks noChangeAspect="1" noChangeArrowheads="1"/>
          </p:cNvPicPr>
          <p:nvPr/>
        </p:nvPicPr>
        <p:blipFill>
          <a:blip r:embed="rId9" cstate="email">
            <a:lum bright="100000"/>
            <a:extLst>
              <a:ext uri="{28A0092B-C50C-407E-A947-70E740481C1C}">
                <a14:useLocalDpi xmlns:a14="http://schemas.microsoft.com/office/drawing/2010/main"/>
              </a:ext>
            </a:extLst>
          </a:blip>
          <a:srcRect/>
          <a:stretch>
            <a:fillRect/>
          </a:stretch>
        </p:blipFill>
        <p:spPr bwMode="auto">
          <a:xfrm>
            <a:off x="634410" y="5715000"/>
            <a:ext cx="2377440" cy="23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a:blip r:embed="rId10" cstate="print">
            <a:lum bright="100000"/>
            <a:extLst>
              <a:ext uri="{28A0092B-C50C-407E-A947-70E740481C1C}">
                <a14:useLocalDpi xmlns:a14="http://schemas.microsoft.com/office/drawing/2010/main" val="0"/>
              </a:ext>
            </a:extLst>
          </a:blip>
          <a:stretch>
            <a:fillRect/>
          </a:stretch>
        </p:blipFill>
        <p:spPr>
          <a:xfrm>
            <a:off x="3278505" y="3276600"/>
            <a:ext cx="2377440" cy="7635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5"/>
                                        </p:tgtEl>
                                      </p:cBhvr>
                                      <p:by x="300000" y="300000"/>
                                    </p:animScale>
                                  </p:childTnLst>
                                </p:cTn>
                              </p:par>
                              <p:par>
                                <p:cTn id="7" presetID="10" presetClass="exit" presetSubtype="0" fill="hold" nodeType="withEffect">
                                  <p:stCondLst>
                                    <p:cond delay="0"/>
                                  </p:stCondLst>
                                  <p:childTnLst>
                                    <p:animEffect transition="out" filter="fade">
                                      <p:cBhvr>
                                        <p:cTn id="8" dur="1000"/>
                                        <p:tgtEl>
                                          <p:spTgt spid="15"/>
                                        </p:tgtEl>
                                      </p:cBhvr>
                                    </p:animEffect>
                                    <p:set>
                                      <p:cBhvr>
                                        <p:cTn id="9" dur="1" fill="hold">
                                          <p:stCondLst>
                                            <p:cond delay="999"/>
                                          </p:stCondLst>
                                        </p:cTn>
                                        <p:tgtEl>
                                          <p:spTgt spid="15"/>
                                        </p:tgtEl>
                                        <p:attrNameLst>
                                          <p:attrName>style.visibility</p:attrName>
                                        </p:attrNameLst>
                                      </p:cBhvr>
                                      <p:to>
                                        <p:strVal val="hidden"/>
                                      </p:to>
                                    </p:set>
                                  </p:childTnLst>
                                </p:cTn>
                              </p:par>
                            </p:childTnLst>
                          </p:cTn>
                        </p:par>
                        <p:par>
                          <p:cTn id="10" fill="hold">
                            <p:stCondLst>
                              <p:cond delay="1000"/>
                            </p:stCondLst>
                            <p:childTnLst>
                              <p:par>
                                <p:cTn id="11" presetID="2" presetClass="entr" presetSubtype="2" accel="50000" decel="5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accel="50000" decel="5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childTnLst>
                                </p:cTn>
                              </p:par>
                              <p:par>
                                <p:cTn id="27" presetID="0" presetClass="path" presetSubtype="0" accel="50000" decel="50000" fill="hold" nodeType="withEffect">
                                  <p:stCondLst>
                                    <p:cond delay="0"/>
                                  </p:stCondLst>
                                  <p:childTnLst>
                                    <p:animMotion origin="layout" path="M -2.96417E-6 2.22222E-6 L 0.05629 2.22222E-6 " pathEditMode="relative" ptsTypes="AA">
                                      <p:cBhvr>
                                        <p:cTn id="28" dur="1000" fill="hold"/>
                                        <p:tgtEl>
                                          <p:spTgt spid="36"/>
                                        </p:tgtEl>
                                        <p:attrNameLst>
                                          <p:attrName>ppt_x</p:attrName>
                                          <p:attrName>ppt_y</p:attrName>
                                        </p:attrNameLst>
                                      </p:cBhvr>
                                    </p:animMotion>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childTnLst>
                                </p:cTn>
                              </p:par>
                              <p:par>
                                <p:cTn id="33" presetID="0" presetClass="path" presetSubtype="0" accel="50000" decel="50000" fill="hold" nodeType="withEffect">
                                  <p:stCondLst>
                                    <p:cond delay="0"/>
                                  </p:stCondLst>
                                  <p:childTnLst>
                                    <p:animMotion origin="layout" path="M -1.04235E-6 1.11111E-6 L 0.10397 1.11111E-6 " pathEditMode="relative" rAng="0" ptsTypes="AA">
                                      <p:cBhvr>
                                        <p:cTn id="34" dur="1000" fill="hold"/>
                                        <p:tgtEl>
                                          <p:spTgt spid="37"/>
                                        </p:tgtEl>
                                        <p:attrNameLst>
                                          <p:attrName>ppt_x</p:attrName>
                                          <p:attrName>ppt_y</p:attrName>
                                        </p:attrNameLst>
                                      </p:cBhvr>
                                      <p:rCtr x="52" y="0"/>
                                    </p:animMotion>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childTnLst>
                                </p:cTn>
                              </p:par>
                              <p:par>
                                <p:cTn id="39" presetID="0" presetClass="path" presetSubtype="0" accel="50000" decel="50000" fill="hold" nodeType="withEffect">
                                  <p:stCondLst>
                                    <p:cond delay="0"/>
                                  </p:stCondLst>
                                  <p:childTnLst>
                                    <p:animMotion origin="layout" path="M -4.69055E-6 1.11111E-6 L 0.15258 1.11111E-6 " pathEditMode="relative" rAng="0" ptsTypes="AA">
                                      <p:cBhvr>
                                        <p:cTn id="40" dur="1000" fill="hold"/>
                                        <p:tgtEl>
                                          <p:spTgt spid="38"/>
                                        </p:tgtEl>
                                        <p:attrNameLst>
                                          <p:attrName>ppt_x</p:attrName>
                                          <p:attrName>ppt_y</p:attrName>
                                        </p:attrNameLst>
                                      </p:cBhvr>
                                      <p:rCtr x="76" y="0"/>
                                    </p:animMotion>
                                  </p:childTnLst>
                                </p:cTn>
                              </p:par>
                            </p:childTnLst>
                          </p:cTn>
                        </p:par>
                      </p:childTnLst>
                    </p:cTn>
                  </p:par>
                  <p:par>
                    <p:cTn id="41" fill="hold">
                      <p:stCondLst>
                        <p:cond delay="indefinite"/>
                      </p:stCondLst>
                      <p:childTnLst>
                        <p:par>
                          <p:cTn id="42" fill="hold">
                            <p:stCondLst>
                              <p:cond delay="0"/>
                            </p:stCondLst>
                            <p:childTnLst>
                              <p:par>
                                <p:cTn id="43" presetID="2" presetClass="entr" presetSubtype="2" accel="50000" decel="5000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1+#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000" fill="hold"/>
                                        <p:tgtEl>
                                          <p:spTgt spid="13"/>
                                        </p:tgtEl>
                                        <p:attrNameLst>
                                          <p:attrName>ppt_x</p:attrName>
                                        </p:attrNameLst>
                                      </p:cBhvr>
                                      <p:tavLst>
                                        <p:tav tm="0">
                                          <p:val>
                                            <p:strVal val="0-#ppt_w/2"/>
                                          </p:val>
                                        </p:tav>
                                        <p:tav tm="100000">
                                          <p:val>
                                            <p:strVal val="#ppt_x"/>
                                          </p:val>
                                        </p:tav>
                                      </p:tavLst>
                                    </p:anim>
                                    <p:anim calcmode="lin" valueType="num">
                                      <p:cBhvr additive="base">
                                        <p:cTn id="5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accel="50000" decel="5000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1000" fill="hold"/>
                                        <p:tgtEl>
                                          <p:spTgt spid="8"/>
                                        </p:tgtEl>
                                        <p:attrNameLst>
                                          <p:attrName>ppt_x</p:attrName>
                                        </p:attrNameLst>
                                      </p:cBhvr>
                                      <p:tavLst>
                                        <p:tav tm="0">
                                          <p:val>
                                            <p:strVal val="1+#ppt_w/2"/>
                                          </p:val>
                                        </p:tav>
                                        <p:tav tm="100000">
                                          <p:val>
                                            <p:strVal val="#ppt_x"/>
                                          </p:val>
                                        </p:tav>
                                      </p:tavLst>
                                    </p:anim>
                                    <p:anim calcmode="lin" valueType="num">
                                      <p:cBhvr additive="base">
                                        <p:cTn id="56" dur="1000" fill="hold"/>
                                        <p:tgtEl>
                                          <p:spTgt spid="8"/>
                                        </p:tgtEl>
                                        <p:attrNameLst>
                                          <p:attrName>ppt_y</p:attrName>
                                        </p:attrNameLst>
                                      </p:cBhvr>
                                      <p:tavLst>
                                        <p:tav tm="0">
                                          <p:val>
                                            <p:strVal val="#ppt_y"/>
                                          </p:val>
                                        </p:tav>
                                        <p:tav tm="100000">
                                          <p:val>
                                            <p:strVal val="#ppt_y"/>
                                          </p:val>
                                        </p:tav>
                                      </p:tavLst>
                                    </p:anim>
                                  </p:childTnLst>
                                </p:cTn>
                              </p:par>
                              <p:par>
                                <p:cTn id="57" presetID="2" presetClass="entr" presetSubtype="8" accel="50000" decel="5000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1000" fill="hold"/>
                                        <p:tgtEl>
                                          <p:spTgt spid="3"/>
                                        </p:tgtEl>
                                        <p:attrNameLst>
                                          <p:attrName>ppt_x</p:attrName>
                                        </p:attrNameLst>
                                      </p:cBhvr>
                                      <p:tavLst>
                                        <p:tav tm="0">
                                          <p:val>
                                            <p:strVal val="0-#ppt_w/2"/>
                                          </p:val>
                                        </p:tav>
                                        <p:tav tm="100000">
                                          <p:val>
                                            <p:strVal val="#ppt_x"/>
                                          </p:val>
                                        </p:tav>
                                      </p:tavLst>
                                    </p:anim>
                                    <p:anim calcmode="lin" valueType="num">
                                      <p:cBhvr additive="base">
                                        <p:cTn id="6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accel="50000" decel="5000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1000" fill="hold"/>
                                        <p:tgtEl>
                                          <p:spTgt spid="9"/>
                                        </p:tgtEl>
                                        <p:attrNameLst>
                                          <p:attrName>ppt_x</p:attrName>
                                        </p:attrNameLst>
                                      </p:cBhvr>
                                      <p:tavLst>
                                        <p:tav tm="0">
                                          <p:val>
                                            <p:strVal val="1+#ppt_w/2"/>
                                          </p:val>
                                        </p:tav>
                                        <p:tav tm="100000">
                                          <p:val>
                                            <p:strVal val="#ppt_x"/>
                                          </p:val>
                                        </p:tav>
                                      </p:tavLst>
                                    </p:anim>
                                    <p:anim calcmode="lin" valueType="num">
                                      <p:cBhvr additive="base">
                                        <p:cTn id="66" dur="1000" fill="hold"/>
                                        <p:tgtEl>
                                          <p:spTgt spid="9"/>
                                        </p:tgtEl>
                                        <p:attrNameLst>
                                          <p:attrName>ppt_y</p:attrName>
                                        </p:attrNameLst>
                                      </p:cBhvr>
                                      <p:tavLst>
                                        <p:tav tm="0">
                                          <p:val>
                                            <p:strVal val="#ppt_y"/>
                                          </p:val>
                                        </p:tav>
                                        <p:tav tm="100000">
                                          <p:val>
                                            <p:strVal val="#ppt_y"/>
                                          </p:val>
                                        </p:tav>
                                      </p:tavLst>
                                    </p:anim>
                                  </p:childTnLst>
                                </p:cTn>
                              </p:par>
                              <p:par>
                                <p:cTn id="67" presetID="2" presetClass="entr" presetSubtype="8" accel="50000" decel="5000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1000" fill="hold"/>
                                        <p:tgtEl>
                                          <p:spTgt spid="33"/>
                                        </p:tgtEl>
                                        <p:attrNameLst>
                                          <p:attrName>ppt_x</p:attrName>
                                        </p:attrNameLst>
                                      </p:cBhvr>
                                      <p:tavLst>
                                        <p:tav tm="0">
                                          <p:val>
                                            <p:strVal val="0-#ppt_w/2"/>
                                          </p:val>
                                        </p:tav>
                                        <p:tav tm="100000">
                                          <p:val>
                                            <p:strVal val="#ppt_x"/>
                                          </p:val>
                                        </p:tav>
                                      </p:tavLst>
                                    </p:anim>
                                    <p:anim calcmode="lin" valueType="num">
                                      <p:cBhvr additive="base">
                                        <p:cTn id="70" dur="1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accel="50000" decel="5000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0-#ppt_w/2"/>
                                          </p:val>
                                        </p:tav>
                                        <p:tav tm="100000">
                                          <p:val>
                                            <p:strVal val="#ppt_x"/>
                                          </p:val>
                                        </p:tav>
                                      </p:tavLst>
                                    </p:anim>
                                    <p:anim calcmode="lin" valueType="num">
                                      <p:cBhvr additive="base">
                                        <p:cTn id="76" dur="500" fill="hold"/>
                                        <p:tgtEl>
                                          <p:spTgt spid="28"/>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par>
                          <p:cTn id="85" fill="hold">
                            <p:stCondLst>
                              <p:cond delay="1500"/>
                            </p:stCondLst>
                            <p:childTnLst>
                              <p:par>
                                <p:cTn id="86" presetID="10" presetClass="entr" presetSubtype="0"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par>
                          <p:cTn id="93" fill="hold">
                            <p:stCondLst>
                              <p:cond delay="2500"/>
                            </p:stCondLst>
                            <p:childTnLst>
                              <p:par>
                                <p:cTn id="94" presetID="10" presetClass="entr" presetSubtype="0"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par>
                          <p:cTn id="97" fill="hold">
                            <p:stCondLst>
                              <p:cond delay="3000"/>
                            </p:stCondLst>
                            <p:childTnLst>
                              <p:par>
                                <p:cTn id="98" presetID="10" presetClass="entr" presetSubtype="0"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7" grpId="0" animBg="1"/>
      <p:bldP spid="8" grpId="0" animBg="1"/>
      <p:bldP spid="9" grpId="0" animBg="1"/>
      <p:bldP spid="13" grpId="0" animBg="1"/>
      <p:bldP spid="33"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rot="10800000">
            <a:off x="8089900" y="3505200"/>
            <a:ext cx="4098926" cy="0"/>
          </a:xfrm>
          <a:prstGeom prst="line">
            <a:avLst/>
          </a:prstGeom>
          <a:ln w="152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Microsoft’s Public Cloud Learning</a:t>
            </a:r>
            <a:endParaRPr lang="en-US" dirty="0"/>
          </a:p>
        </p:txBody>
      </p:sp>
      <p:sp>
        <p:nvSpPr>
          <p:cNvPr id="4" name="Slide Number Placeholder 3"/>
          <p:cNvSpPr>
            <a:spLocks noGrp="1"/>
          </p:cNvSpPr>
          <p:nvPr>
            <p:ph type="sldNum" sz="quarter" idx="4"/>
          </p:nvPr>
        </p:nvSpPr>
        <p:spPr/>
        <p:txBody>
          <a:bodyPr/>
          <a:lstStyle/>
          <a:p>
            <a:fld id="{40E23B03-6AFE-40A9-BC2C-E89E0B2C5091}" type="slidenum">
              <a:rPr lang="en-US" smtClean="0"/>
              <a:pPr/>
              <a:t>5</a:t>
            </a:fld>
            <a:endParaRPr lang="en-US" dirty="0"/>
          </a:p>
        </p:txBody>
      </p:sp>
      <p:grpSp>
        <p:nvGrpSpPr>
          <p:cNvPr id="3" name="Group 12"/>
          <p:cNvGrpSpPr/>
          <p:nvPr/>
        </p:nvGrpSpPr>
        <p:grpSpPr>
          <a:xfrm>
            <a:off x="4138612" y="1295400"/>
            <a:ext cx="3962400" cy="3962400"/>
            <a:chOff x="4265612" y="1295400"/>
            <a:chExt cx="3962400" cy="3962400"/>
          </a:xfrm>
        </p:grpSpPr>
        <p:pic>
          <p:nvPicPr>
            <p:cNvPr id="35" name="Picture 2"/>
            <p:cNvPicPr>
              <a:picLocks noChangeAspect="1" noChangeArrowheads="1"/>
            </p:cNvPicPr>
            <p:nvPr/>
          </p:nvPicPr>
          <p:blipFill>
            <a:blip r:embed="rId3" cstate="print">
              <a:lum bright="100000"/>
            </a:blip>
            <a:stretch>
              <a:fillRect/>
            </a:stretch>
          </p:blipFill>
          <p:spPr bwMode="auto">
            <a:xfrm>
              <a:off x="4265612" y="1295400"/>
              <a:ext cx="3962400" cy="3962400"/>
            </a:xfrm>
            <a:prstGeom prst="rect">
              <a:avLst/>
            </a:prstGeom>
            <a:noFill/>
            <a:ln w="9525">
              <a:noFill/>
              <a:miter lim="800000"/>
              <a:headEnd/>
              <a:tailEnd/>
            </a:ln>
            <a:effectLst/>
          </p:spPr>
        </p:pic>
        <p:sp>
          <p:nvSpPr>
            <p:cNvPr id="39" name="TextBox 38"/>
            <p:cNvSpPr txBox="1"/>
            <p:nvPr/>
          </p:nvSpPr>
          <p:spPr>
            <a:xfrm>
              <a:off x="4713634" y="4415135"/>
              <a:ext cx="3019078" cy="461665"/>
            </a:xfrm>
            <a:prstGeom prst="rect">
              <a:avLst/>
            </a:prstGeom>
            <a:noFill/>
          </p:spPr>
          <p:txBody>
            <a:bodyPr wrap="square" rtlCol="0">
              <a:spAutoFit/>
            </a:bodyPr>
            <a:lstStyle/>
            <a:p>
              <a:pPr algn="ctr"/>
              <a:r>
                <a:rPr lang="en-US" sz="2400" b="1" dirty="0" smtClean="0">
                  <a:solidFill>
                    <a:schemeClr val="bg1"/>
                  </a:solidFill>
                </a:rPr>
                <a:t>The Public Cloud</a:t>
              </a:r>
              <a:endParaRPr lang="en-US" sz="2400" b="1" dirty="0">
                <a:solidFill>
                  <a:schemeClr val="bg1"/>
                </a:solidFill>
              </a:endParaRPr>
            </a:p>
          </p:txBody>
        </p:sp>
      </p:grpSp>
      <p:grpSp>
        <p:nvGrpSpPr>
          <p:cNvPr id="61" name="Group 60"/>
          <p:cNvGrpSpPr/>
          <p:nvPr/>
        </p:nvGrpSpPr>
        <p:grpSpPr>
          <a:xfrm>
            <a:off x="-1588" y="1405882"/>
            <a:ext cx="12190413" cy="4948972"/>
            <a:chOff x="-1588" y="1405882"/>
            <a:chExt cx="12190413" cy="4948972"/>
          </a:xfrm>
        </p:grpSpPr>
        <p:sp>
          <p:nvSpPr>
            <p:cNvPr id="43" name="Rectangle 42"/>
            <p:cNvSpPr/>
            <p:nvPr/>
          </p:nvSpPr>
          <p:spPr bwMode="auto">
            <a:xfrm>
              <a:off x="7274257" y="5277850"/>
              <a:ext cx="4914568" cy="1077004"/>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r>
                <a:rPr lang="en-US" sz="2000" b="1" dirty="0" smtClean="0">
                  <a:gradFill>
                    <a:gsLst>
                      <a:gs pos="0">
                        <a:srgbClr val="FFFFFF"/>
                      </a:gs>
                      <a:gs pos="100000">
                        <a:srgbClr val="FFFFFF"/>
                      </a:gs>
                    </a:gsLst>
                    <a:lin ang="16200000" scaled="0"/>
                  </a:gradFill>
                  <a:latin typeface="Segoe UI" pitchFamily="34" charset="0"/>
                  <a:ea typeface="Segoe UI" pitchFamily="34" charset="0"/>
                  <a:cs typeface="Segoe UI" pitchFamily="34" charset="0"/>
                </a:rPr>
                <a:t>Extreme Standardization</a:t>
              </a:r>
              <a:endParaRPr lang="en-US" sz="2000" b="1"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sp>
          <p:nvSpPr>
            <p:cNvPr id="44" name="Rectangle 43"/>
            <p:cNvSpPr/>
            <p:nvPr/>
          </p:nvSpPr>
          <p:spPr bwMode="auto">
            <a:xfrm>
              <a:off x="7274257" y="4022568"/>
              <a:ext cx="4914568" cy="1077004"/>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r>
                <a:rPr lang="en-US" sz="2000" b="1" dirty="0" smtClean="0">
                  <a:gradFill>
                    <a:gsLst>
                      <a:gs pos="0">
                        <a:srgbClr val="FFFFFF"/>
                      </a:gs>
                      <a:gs pos="100000">
                        <a:srgbClr val="FFFFFF"/>
                      </a:gs>
                    </a:gsLst>
                    <a:lin ang="16200000" scaled="0"/>
                  </a:gradFill>
                  <a:latin typeface="Segoe UI" pitchFamily="34" charset="0"/>
                  <a:ea typeface="Segoe UI" pitchFamily="34" charset="0"/>
                  <a:cs typeface="Segoe UI" pitchFamily="34" charset="0"/>
                </a:rPr>
                <a:t>SLA-Driven Architecture</a:t>
              </a:r>
              <a:endParaRPr lang="en-US" sz="2000" b="1"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sp>
          <p:nvSpPr>
            <p:cNvPr id="45" name="Rectangle 44"/>
            <p:cNvSpPr/>
            <p:nvPr/>
          </p:nvSpPr>
          <p:spPr bwMode="auto">
            <a:xfrm>
              <a:off x="7274257" y="2732996"/>
              <a:ext cx="4914568" cy="1077004"/>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r>
                <a:rPr lang="en-US" sz="2000" b="1" dirty="0" smtClean="0">
                  <a:gradFill>
                    <a:gsLst>
                      <a:gs pos="0">
                        <a:srgbClr val="FFFFFF"/>
                      </a:gs>
                      <a:gs pos="100000">
                        <a:srgbClr val="FFFFFF"/>
                      </a:gs>
                    </a:gsLst>
                    <a:lin ang="16200000" scaled="0"/>
                  </a:gradFill>
                  <a:latin typeface="Segoe UI" pitchFamily="34" charset="0"/>
                  <a:ea typeface="Segoe UI" pitchFamily="34" charset="0"/>
                  <a:cs typeface="Segoe UI" pitchFamily="34" charset="0"/>
                </a:rPr>
                <a:t>Process Maturity</a:t>
              </a:r>
              <a:endParaRPr lang="en-US" sz="2000" b="1"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sp>
          <p:nvSpPr>
            <p:cNvPr id="46" name="Rectangle 45"/>
            <p:cNvSpPr/>
            <p:nvPr/>
          </p:nvSpPr>
          <p:spPr bwMode="auto">
            <a:xfrm>
              <a:off x="7274257" y="1405882"/>
              <a:ext cx="4914568" cy="1077004"/>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r>
                <a:rPr lang="en-US" sz="2000" b="1" dirty="0" smtClean="0">
                  <a:gradFill>
                    <a:gsLst>
                      <a:gs pos="0">
                        <a:srgbClr val="FFFFFF"/>
                      </a:gs>
                      <a:gs pos="100000">
                        <a:srgbClr val="FFFFFF"/>
                      </a:gs>
                    </a:gsLst>
                    <a:lin ang="16200000" scaled="0"/>
                  </a:gradFill>
                  <a:latin typeface="Segoe UI" pitchFamily="34" charset="0"/>
                  <a:ea typeface="Segoe UI" pitchFamily="34" charset="0"/>
                  <a:cs typeface="Segoe UI" pitchFamily="34" charset="0"/>
                </a:rPr>
                <a:t>Delegation &amp; Control</a:t>
              </a:r>
              <a:endParaRPr lang="en-US" sz="2000" b="1"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sp>
          <p:nvSpPr>
            <p:cNvPr id="47" name="Rectangle 46"/>
            <p:cNvSpPr/>
            <p:nvPr/>
          </p:nvSpPr>
          <p:spPr bwMode="auto">
            <a:xfrm>
              <a:off x="-1588" y="1409700"/>
              <a:ext cx="7275180" cy="4945154"/>
            </a:xfrm>
            <a:prstGeom prst="rect">
              <a:avLst/>
            </a:prstGeom>
            <a:solidFill>
              <a:schemeClr val="accent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endParaRPr lang="en-US" sz="2200" dirty="0">
                <a:gradFill>
                  <a:gsLst>
                    <a:gs pos="0">
                      <a:srgbClr val="FFFFFF"/>
                    </a:gs>
                    <a:gs pos="100000">
                      <a:srgbClr val="FFFFFF"/>
                    </a:gs>
                  </a:gsLst>
                  <a:lin ang="16200000" scaled="0"/>
                </a:gradFill>
                <a:latin typeface="Segoe UI" pitchFamily="34" charset="0"/>
                <a:ea typeface="Segoe UI" pitchFamily="34" charset="0"/>
                <a:cs typeface="Segoe UI" pitchFamily="34" charset="0"/>
              </a:endParaRPr>
            </a:p>
          </p:txBody>
        </p:sp>
        <p:pic>
          <p:nvPicPr>
            <p:cNvPr id="48" name="Picture 47"/>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127614" y="4149968"/>
              <a:ext cx="1391032" cy="521071"/>
            </a:xfrm>
            <a:prstGeom prst="rect">
              <a:avLst/>
            </a:prstGeom>
          </p:spPr>
        </p:pic>
        <p:pic>
          <p:nvPicPr>
            <p:cNvPr id="49" name="Picture 48"/>
            <p:cNvPicPr>
              <a:picLocks noChangeAspect="1"/>
            </p:cNvPicPr>
            <p:nvPr/>
          </p:nvPicPr>
          <p:blipFill>
            <a:blip r:embed="rId5" cstate="print">
              <a:lum bright="100000"/>
              <a:extLst>
                <a:ext uri="{28A0092B-C50C-407E-A947-70E740481C1C}">
                  <a14:useLocalDpi xmlns:a14="http://schemas.microsoft.com/office/drawing/2010/main" val="0"/>
                </a:ext>
              </a:extLst>
            </a:blip>
            <a:stretch>
              <a:fillRect/>
            </a:stretch>
          </p:blipFill>
          <p:spPr>
            <a:xfrm>
              <a:off x="3409408" y="1981200"/>
              <a:ext cx="2090234" cy="518334"/>
            </a:xfrm>
            <a:prstGeom prst="rect">
              <a:avLst/>
            </a:prstGeom>
          </p:spPr>
        </p:pic>
        <p:pic>
          <p:nvPicPr>
            <p:cNvPr id="57" name="Picture 56"/>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3265805" y="4839177"/>
              <a:ext cx="2377440" cy="368092"/>
            </a:xfrm>
            <a:prstGeom prst="rect">
              <a:avLst/>
            </a:prstGeom>
          </p:spPr>
        </p:pic>
        <p:pic>
          <p:nvPicPr>
            <p:cNvPr id="58" name="Picture 57"/>
            <p:cNvPicPr>
              <a:picLocks noChangeAspect="1"/>
            </p:cNvPicPr>
            <p:nvPr/>
          </p:nvPicPr>
          <p:blipFill>
            <a:blip r:embed="rId7" cstate="print">
              <a:lum bright="100000"/>
              <a:extLst>
                <a:ext uri="{28A0092B-C50C-407E-A947-70E740481C1C}">
                  <a14:useLocalDpi xmlns:a14="http://schemas.microsoft.com/office/drawing/2010/main" val="0"/>
                </a:ext>
              </a:extLst>
            </a:blip>
            <a:stretch>
              <a:fillRect/>
            </a:stretch>
          </p:blipFill>
          <p:spPr>
            <a:xfrm>
              <a:off x="634410" y="2565400"/>
              <a:ext cx="2377440" cy="612688"/>
            </a:xfrm>
            <a:prstGeom prst="rect">
              <a:avLst/>
            </a:prstGeom>
          </p:spPr>
        </p:pic>
        <p:pic>
          <p:nvPicPr>
            <p:cNvPr id="59" name="Picture 3"/>
            <p:cNvPicPr>
              <a:picLocks noChangeAspect="1" noChangeArrowheads="1"/>
            </p:cNvPicPr>
            <p:nvPr/>
          </p:nvPicPr>
          <p:blipFill>
            <a:blip r:embed="rId8" cstate="email">
              <a:lum bright="100000"/>
              <a:extLst>
                <a:ext uri="{28A0092B-C50C-407E-A947-70E740481C1C}">
                  <a14:useLocalDpi xmlns:a14="http://schemas.microsoft.com/office/drawing/2010/main"/>
                </a:ext>
              </a:extLst>
            </a:blip>
            <a:srcRect/>
            <a:stretch>
              <a:fillRect/>
            </a:stretch>
          </p:blipFill>
          <p:spPr bwMode="auto">
            <a:xfrm>
              <a:off x="634410" y="5715000"/>
              <a:ext cx="2377440" cy="23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9"/>
            <p:cNvPicPr>
              <a:picLocks noChangeAspect="1"/>
            </p:cNvPicPr>
            <p:nvPr/>
          </p:nvPicPr>
          <p:blipFill>
            <a:blip r:embed="rId9" cstate="print">
              <a:lum bright="100000"/>
              <a:extLst>
                <a:ext uri="{28A0092B-C50C-407E-A947-70E740481C1C}">
                  <a14:useLocalDpi xmlns:a14="http://schemas.microsoft.com/office/drawing/2010/main" val="0"/>
                </a:ext>
              </a:extLst>
            </a:blip>
            <a:stretch>
              <a:fillRect/>
            </a:stretch>
          </p:blipFill>
          <p:spPr>
            <a:xfrm>
              <a:off x="3278505" y="3276600"/>
              <a:ext cx="2377440" cy="76355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61"/>
                                        </p:tgtEl>
                                      </p:cBhvr>
                                      <p:by x="25000" y="25000"/>
                                    </p:animScale>
                                  </p:childTnLst>
                                </p:cTn>
                              </p:par>
                              <p:par>
                                <p:cTn id="7" presetID="10" presetClass="exit" presetSubtype="0" fill="hold" nodeType="withEffect">
                                  <p:stCondLst>
                                    <p:cond delay="0"/>
                                  </p:stCondLst>
                                  <p:childTnLst>
                                    <p:animEffect transition="out" filter="fade">
                                      <p:cBhvr>
                                        <p:cTn id="8" dur="1000"/>
                                        <p:tgtEl>
                                          <p:spTgt spid="61"/>
                                        </p:tgtEl>
                                      </p:cBhvr>
                                    </p:animEffect>
                                    <p:set>
                                      <p:cBhvr>
                                        <p:cTn id="9" dur="1" fill="hold">
                                          <p:stCondLst>
                                            <p:cond delay="999"/>
                                          </p:stCondLst>
                                        </p:cTn>
                                        <p:tgtEl>
                                          <p:spTgt spid="61"/>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Microsoft’s Public Cloud Learning</a:t>
            </a:r>
            <a:endParaRPr lang="en-US" dirty="0"/>
          </a:p>
        </p:txBody>
      </p:sp>
      <p:sp>
        <p:nvSpPr>
          <p:cNvPr id="4" name="Slide Number Placeholder 3"/>
          <p:cNvSpPr>
            <a:spLocks noGrp="1"/>
          </p:cNvSpPr>
          <p:nvPr>
            <p:ph type="sldNum" sz="quarter" idx="4"/>
          </p:nvPr>
        </p:nvSpPr>
        <p:spPr/>
        <p:txBody>
          <a:bodyPr/>
          <a:lstStyle/>
          <a:p>
            <a:fld id="{40E23B03-6AFE-40A9-BC2C-E89E0B2C5091}" type="slidenum">
              <a:rPr lang="en-US" smtClean="0"/>
              <a:pPr/>
              <a:t>6</a:t>
            </a:fld>
            <a:endParaRPr lang="en-US" dirty="0"/>
          </a:p>
        </p:txBody>
      </p:sp>
      <p:grpSp>
        <p:nvGrpSpPr>
          <p:cNvPr id="5" name="Group 12"/>
          <p:cNvGrpSpPr/>
          <p:nvPr/>
        </p:nvGrpSpPr>
        <p:grpSpPr>
          <a:xfrm>
            <a:off x="4189412" y="1295400"/>
            <a:ext cx="3911600" cy="3962400"/>
            <a:chOff x="4316412" y="1295400"/>
            <a:chExt cx="3911600" cy="3962400"/>
          </a:xfrm>
        </p:grpSpPr>
        <p:pic>
          <p:nvPicPr>
            <p:cNvPr id="6" name="Picture 2"/>
            <p:cNvPicPr>
              <a:picLocks noChangeAspect="1" noChangeArrowheads="1"/>
            </p:cNvPicPr>
            <p:nvPr/>
          </p:nvPicPr>
          <p:blipFill>
            <a:blip r:embed="rId3" cstate="print">
              <a:lum bright="100000"/>
            </a:blip>
            <a:srcRect l="1282"/>
            <a:stretch>
              <a:fillRect/>
            </a:stretch>
          </p:blipFill>
          <p:spPr bwMode="auto">
            <a:xfrm>
              <a:off x="4316412" y="1295400"/>
              <a:ext cx="3911600" cy="3962400"/>
            </a:xfrm>
            <a:prstGeom prst="rect">
              <a:avLst/>
            </a:prstGeom>
            <a:noFill/>
            <a:ln w="9525">
              <a:noFill/>
              <a:miter lim="800000"/>
              <a:headEnd/>
              <a:tailEnd/>
            </a:ln>
            <a:effectLst/>
          </p:spPr>
        </p:pic>
        <p:sp>
          <p:nvSpPr>
            <p:cNvPr id="7" name="TextBox 6"/>
            <p:cNvSpPr txBox="1"/>
            <p:nvPr/>
          </p:nvSpPr>
          <p:spPr>
            <a:xfrm>
              <a:off x="4713634" y="4415135"/>
              <a:ext cx="3019078" cy="461665"/>
            </a:xfrm>
            <a:prstGeom prst="rect">
              <a:avLst/>
            </a:prstGeom>
            <a:noFill/>
          </p:spPr>
          <p:txBody>
            <a:bodyPr wrap="square" rtlCol="0">
              <a:spAutoFit/>
            </a:bodyPr>
            <a:lstStyle/>
            <a:p>
              <a:pPr algn="ctr"/>
              <a:r>
                <a:rPr lang="en-US" sz="2400" b="1" dirty="0" smtClean="0">
                  <a:solidFill>
                    <a:schemeClr val="bg1"/>
                  </a:solidFill>
                </a:rPr>
                <a:t>The Public Cloud</a:t>
              </a:r>
              <a:endParaRPr lang="en-US" sz="2400" b="1" dirty="0">
                <a:solidFill>
                  <a:schemeClr val="bg1"/>
                </a:solidFill>
              </a:endParaRPr>
            </a:p>
          </p:txBody>
        </p:sp>
      </p:grpSp>
      <p:cxnSp>
        <p:nvCxnSpPr>
          <p:cNvPr id="8" name="Straight Connector 7"/>
          <p:cNvCxnSpPr/>
          <p:nvPr/>
        </p:nvCxnSpPr>
        <p:spPr>
          <a:xfrm rot="10800000">
            <a:off x="8089900" y="3505200"/>
            <a:ext cx="4098926" cy="0"/>
          </a:xfrm>
          <a:prstGeom prst="line">
            <a:avLst/>
          </a:prstGeom>
          <a:ln w="152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694612" y="1295400"/>
            <a:ext cx="3962400" cy="3962400"/>
            <a:chOff x="7313612" y="1295400"/>
            <a:chExt cx="3962400" cy="3962400"/>
          </a:xfrm>
        </p:grpSpPr>
        <p:pic>
          <p:nvPicPr>
            <p:cNvPr id="15" name="Picture 2"/>
            <p:cNvPicPr>
              <a:picLocks noChangeAspect="1" noChangeArrowheads="1"/>
            </p:cNvPicPr>
            <p:nvPr/>
          </p:nvPicPr>
          <p:blipFill>
            <a:blip r:embed="rId4" cstate="print">
              <a:lum bright="100000" contrast="100000"/>
            </a:blip>
            <a:srcRect/>
            <a:stretch>
              <a:fillRect/>
            </a:stretch>
          </p:blipFill>
          <p:spPr bwMode="auto">
            <a:xfrm>
              <a:off x="7313612" y="1295400"/>
              <a:ext cx="3962400" cy="3962400"/>
            </a:xfrm>
            <a:prstGeom prst="rect">
              <a:avLst/>
            </a:prstGeom>
            <a:noFill/>
            <a:ln w="9525">
              <a:noFill/>
              <a:miter lim="800000"/>
              <a:headEnd/>
              <a:tailEnd/>
            </a:ln>
            <a:effectLst/>
          </p:spPr>
        </p:pic>
        <p:sp>
          <p:nvSpPr>
            <p:cNvPr id="16" name="TextBox 15"/>
            <p:cNvSpPr txBox="1"/>
            <p:nvPr/>
          </p:nvSpPr>
          <p:spPr>
            <a:xfrm>
              <a:off x="7770812" y="4405086"/>
              <a:ext cx="3019078" cy="461665"/>
            </a:xfrm>
            <a:prstGeom prst="rect">
              <a:avLst/>
            </a:prstGeom>
            <a:noFill/>
          </p:spPr>
          <p:txBody>
            <a:bodyPr wrap="square" rtlCol="0">
              <a:spAutoFit/>
            </a:bodyPr>
            <a:lstStyle/>
            <a:p>
              <a:pPr algn="ctr"/>
              <a:r>
                <a:rPr lang="en-US" sz="2400" b="1" dirty="0" smtClean="0">
                  <a:solidFill>
                    <a:schemeClr val="bg1"/>
                  </a:solidFill>
                </a:rPr>
                <a:t>The Private Cloud</a:t>
              </a:r>
              <a:endParaRPr lang="en-US" sz="24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0 L -0.2875 0 " pathEditMode="relative" ptsTypes="AA">
                                      <p:cBhvr>
                                        <p:cTn id="6" dur="1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58333E-6 4.56647E-6 L -0.33515 4.56647E-6 " pathEditMode="relative" rAng="0" ptsTypes="AA">
                                      <p:cBhvr>
                                        <p:cTn id="8" dur="1000" fill="hold"/>
                                        <p:tgtEl>
                                          <p:spTgt spid="8"/>
                                        </p:tgtEl>
                                        <p:attrNameLst>
                                          <p:attrName>ppt_x</p:attrName>
                                          <p:attrName>ppt_y</p:attrName>
                                        </p:attrNameLst>
                                      </p:cBhvr>
                                      <p:rCtr x="-168" y="0"/>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par>
                          <p:cTn id="13" fill="hold">
                            <p:stCondLst>
                              <p:cond delay="2000"/>
                            </p:stCondLst>
                            <p:childTnLst>
                              <p:par>
                                <p:cTn id="14" presetID="0" presetClass="path" presetSubtype="0" accel="50000" decel="50000" fill="hold" nodeType="afterEffect">
                                  <p:stCondLst>
                                    <p:cond delay="0"/>
                                  </p:stCondLst>
                                  <p:childTnLst>
                                    <p:animMotion origin="layout" path="M -0.2875 4.56647E-6 L 0.21966 4.56647E-6 " pathEditMode="relative" rAng="0" ptsTypes="AA">
                                      <p:cBhvr>
                                        <p:cTn id="15" dur="1000" fill="hold"/>
                                        <p:tgtEl>
                                          <p:spTgt spid="5"/>
                                        </p:tgtEl>
                                        <p:attrNameLst>
                                          <p:attrName>ppt_x</p:attrName>
                                          <p:attrName>ppt_y</p:attrName>
                                        </p:attrNameLst>
                                      </p:cBhvr>
                                      <p:rCtr x="254" y="0"/>
                                    </p:animMotion>
                                  </p:childTnLst>
                                </p:cTn>
                              </p:par>
                              <p:par>
                                <p:cTn id="16" presetID="10" presetClass="exit" presetSubtype="0" fill="hold" nodeType="withEffect">
                                  <p:stCondLst>
                                    <p:cond delay="0"/>
                                  </p:stCondLst>
                                  <p:childTnLst>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par>
                                <p:cTn id="19" presetID="6" presetClass="emph" presetSubtype="0" fill="hold" nodeType="withEffect">
                                  <p:stCondLst>
                                    <p:cond delay="0"/>
                                  </p:stCondLst>
                                  <p:childTnLst>
                                    <p:animScale>
                                      <p:cBhvr>
                                        <p:cTn id="20" dur="500" fill="hold"/>
                                        <p:tgtEl>
                                          <p:spTgt spid="5"/>
                                        </p:tgtEl>
                                      </p:cBhvr>
                                      <p:by x="75000" y="75000"/>
                                    </p:animScale>
                                  </p:childTnLst>
                                </p:cTn>
                              </p:par>
                              <p:par>
                                <p:cTn id="21" presetID="10" presetClass="exit" presetSubtype="0" fill="hold" nodeType="withEffect">
                                  <p:stCondLst>
                                    <p:cond delay="0"/>
                                  </p:stCondLst>
                                  <p:childTnLst>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Possible Today</a:t>
            </a:r>
            <a:endParaRPr lang="en-US" dirty="0"/>
          </a:p>
        </p:txBody>
      </p:sp>
      <p:sp>
        <p:nvSpPr>
          <p:cNvPr id="4" name="Slide Number Placeholder 3"/>
          <p:cNvSpPr>
            <a:spLocks noGrp="1"/>
          </p:cNvSpPr>
          <p:nvPr>
            <p:ph type="sldNum" sz="quarter" idx="4"/>
          </p:nvPr>
        </p:nvSpPr>
        <p:spPr/>
        <p:txBody>
          <a:bodyPr/>
          <a:lstStyle/>
          <a:p>
            <a:fld id="{40E23B03-6AFE-40A9-BC2C-E89E0B2C5091}" type="slidenum">
              <a:rPr lang="en-US" smtClean="0"/>
              <a:pPr/>
              <a:t>7</a:t>
            </a:fld>
            <a:endParaRPr lang="en-US" dirty="0"/>
          </a:p>
        </p:txBody>
      </p:sp>
      <p:grpSp>
        <p:nvGrpSpPr>
          <p:cNvPr id="40" name="Group 39"/>
          <p:cNvGrpSpPr/>
          <p:nvPr/>
        </p:nvGrpSpPr>
        <p:grpSpPr>
          <a:xfrm>
            <a:off x="7694612" y="1295400"/>
            <a:ext cx="3962400" cy="3962400"/>
            <a:chOff x="7313612" y="1295400"/>
            <a:chExt cx="3962400" cy="3962400"/>
          </a:xfrm>
        </p:grpSpPr>
        <p:pic>
          <p:nvPicPr>
            <p:cNvPr id="41" name="Picture 2"/>
            <p:cNvPicPr>
              <a:picLocks noChangeAspect="1" noChangeArrowheads="1"/>
            </p:cNvPicPr>
            <p:nvPr/>
          </p:nvPicPr>
          <p:blipFill>
            <a:blip r:embed="rId3" cstate="print">
              <a:lum bright="100000" contrast="100000"/>
            </a:blip>
            <a:srcRect/>
            <a:stretch>
              <a:fillRect/>
            </a:stretch>
          </p:blipFill>
          <p:spPr bwMode="auto">
            <a:xfrm>
              <a:off x="7313612" y="1295400"/>
              <a:ext cx="3962400" cy="3962400"/>
            </a:xfrm>
            <a:prstGeom prst="rect">
              <a:avLst/>
            </a:prstGeom>
            <a:noFill/>
            <a:ln w="9525">
              <a:noFill/>
              <a:miter lim="800000"/>
              <a:headEnd/>
              <a:tailEnd/>
            </a:ln>
            <a:effectLst/>
          </p:spPr>
        </p:pic>
        <p:sp>
          <p:nvSpPr>
            <p:cNvPr id="42" name="TextBox 41"/>
            <p:cNvSpPr txBox="1"/>
            <p:nvPr/>
          </p:nvSpPr>
          <p:spPr>
            <a:xfrm>
              <a:off x="7770812" y="4405086"/>
              <a:ext cx="3019078" cy="461665"/>
            </a:xfrm>
            <a:prstGeom prst="rect">
              <a:avLst/>
            </a:prstGeom>
            <a:noFill/>
          </p:spPr>
          <p:txBody>
            <a:bodyPr wrap="square" rtlCol="0">
              <a:spAutoFit/>
            </a:bodyPr>
            <a:lstStyle/>
            <a:p>
              <a:pPr algn="ctr"/>
              <a:r>
                <a:rPr lang="en-US" sz="2400" b="1" dirty="0" smtClean="0">
                  <a:solidFill>
                    <a:schemeClr val="bg1"/>
                  </a:solidFill>
                </a:rPr>
                <a:t>The Private Cloud</a:t>
              </a:r>
              <a:endParaRPr lang="en-US" sz="2400" b="1" dirty="0">
                <a:solidFill>
                  <a:schemeClr val="bg1"/>
                </a:solidFill>
              </a:endParaRPr>
            </a:p>
          </p:txBody>
        </p:sp>
      </p:grpSp>
      <p:grpSp>
        <p:nvGrpSpPr>
          <p:cNvPr id="71" name="Group 70"/>
          <p:cNvGrpSpPr/>
          <p:nvPr/>
        </p:nvGrpSpPr>
        <p:grpSpPr>
          <a:xfrm>
            <a:off x="0" y="577623"/>
            <a:ext cx="12188825" cy="12188119"/>
            <a:chOff x="0" y="577623"/>
            <a:chExt cx="12188825" cy="12188119"/>
          </a:xfrm>
        </p:grpSpPr>
        <p:sp>
          <p:nvSpPr>
            <p:cNvPr id="48" name="Rectangle 47"/>
            <p:cNvSpPr/>
            <p:nvPr/>
          </p:nvSpPr>
          <p:spPr>
            <a:xfrm>
              <a:off x="8380411" y="3048000"/>
              <a:ext cx="3808413"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113212" y="938784"/>
              <a:ext cx="4114800" cy="1347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380413" y="914400"/>
              <a:ext cx="3808412"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0" y="914400"/>
              <a:ext cx="3960812"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0" y="3048000"/>
              <a:ext cx="3960812"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ord 44"/>
            <p:cNvSpPr/>
            <p:nvPr/>
          </p:nvSpPr>
          <p:spPr>
            <a:xfrm rot="9372166">
              <a:off x="1692526" y="3927158"/>
              <a:ext cx="8838584" cy="8838584"/>
            </a:xfrm>
            <a:prstGeom prst="chord">
              <a:avLst>
                <a:gd name="adj1" fmla="val 2607678"/>
                <a:gd name="adj2" fmla="val 110485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descr="\\MAGNUM\Projects\Microsoft\Cloud Power FY12\Design\Icons\PNGs\Globe.png"/>
            <p:cNvPicPr>
              <a:picLocks noChangeAspect="1" noChangeArrowheads="1"/>
            </p:cNvPicPr>
            <p:nvPr/>
          </p:nvPicPr>
          <p:blipFill>
            <a:blip r:embed="rId4" cstate="print"/>
            <a:srcRect b="66914"/>
            <a:stretch>
              <a:fillRect/>
            </a:stretch>
          </p:blipFill>
          <p:spPr bwMode="auto">
            <a:xfrm>
              <a:off x="1880918" y="4069812"/>
              <a:ext cx="8426988" cy="2788188"/>
            </a:xfrm>
            <a:prstGeom prst="rect">
              <a:avLst/>
            </a:prstGeom>
            <a:noFill/>
          </p:spPr>
        </p:pic>
        <p:pic>
          <p:nvPicPr>
            <p:cNvPr id="38" name="Picture 5" descr="\\MAGNUM\Projects\Microsoft\Cloud Power FY12\Design\Icons\PNGs\Flexible_Workspace.png"/>
            <p:cNvPicPr>
              <a:picLocks noChangeAspect="1" noChangeArrowheads="1"/>
            </p:cNvPicPr>
            <p:nvPr/>
          </p:nvPicPr>
          <p:blipFill>
            <a:blip r:embed="rId5" cstate="print">
              <a:lum bright="100000"/>
            </a:blip>
            <a:srcRect t="12250" r="64208" b="11750"/>
            <a:stretch>
              <a:fillRect/>
            </a:stretch>
          </p:blipFill>
          <p:spPr bwMode="auto">
            <a:xfrm>
              <a:off x="5472112" y="2344799"/>
              <a:ext cx="1308100" cy="2777616"/>
            </a:xfrm>
            <a:prstGeom prst="rect">
              <a:avLst/>
            </a:prstGeom>
            <a:noFill/>
          </p:spPr>
        </p:pic>
        <p:sp>
          <p:nvSpPr>
            <p:cNvPr id="43" name="TextBox 42"/>
            <p:cNvSpPr txBox="1"/>
            <p:nvPr/>
          </p:nvSpPr>
          <p:spPr>
            <a:xfrm>
              <a:off x="76199" y="2158425"/>
              <a:ext cx="3884613" cy="584775"/>
            </a:xfrm>
            <a:prstGeom prst="rect">
              <a:avLst/>
            </a:prstGeom>
            <a:noFill/>
          </p:spPr>
          <p:txBody>
            <a:bodyPr wrap="square" rtlCol="0">
              <a:spAutoFit/>
            </a:bodyPr>
            <a:lstStyle/>
            <a:p>
              <a:r>
                <a:rPr lang="en-US" sz="1600" dirty="0" smtClean="0"/>
                <a:t>41% of customers today use a </a:t>
              </a:r>
              <a:br>
                <a:rPr lang="en-US" sz="1600" dirty="0" smtClean="0"/>
              </a:br>
              <a:r>
                <a:rPr lang="en-US" sz="1600" dirty="0" smtClean="0"/>
                <a:t>combination of Private and Public Clouds</a:t>
              </a:r>
              <a:endParaRPr lang="en-US" sz="1600" dirty="0"/>
            </a:p>
          </p:txBody>
        </p:sp>
        <p:sp>
          <p:nvSpPr>
            <p:cNvPr id="44" name="TextBox 43"/>
            <p:cNvSpPr txBox="1"/>
            <p:nvPr/>
          </p:nvSpPr>
          <p:spPr>
            <a:xfrm>
              <a:off x="8990012" y="1523256"/>
              <a:ext cx="2971800" cy="1154162"/>
            </a:xfrm>
            <a:prstGeom prst="rect">
              <a:avLst/>
            </a:prstGeom>
            <a:noFill/>
          </p:spPr>
          <p:txBody>
            <a:bodyPr wrap="square" rtlCol="0" anchor="b">
              <a:spAutoFit/>
            </a:bodyPr>
            <a:lstStyle/>
            <a:p>
              <a:pPr marL="0" lvl="1">
                <a:spcAft>
                  <a:spcPts val="600"/>
                </a:spcAft>
              </a:pPr>
              <a:r>
                <a:rPr lang="en-US" sz="1600" dirty="0" smtClean="0"/>
                <a:t>“Microsoft (Cloud Computing) </a:t>
              </a:r>
              <a:r>
                <a:rPr lang="en-US" sz="1600" b="1" dirty="0" smtClean="0">
                  <a:solidFill>
                    <a:schemeClr val="accent1"/>
                  </a:solidFill>
                </a:rPr>
                <a:t>Raises the Bar </a:t>
              </a:r>
              <a:r>
                <a:rPr lang="en-US" sz="1600" dirty="0" smtClean="0"/>
                <a:t>– Possibly Beyond the Reach of Others?”  </a:t>
              </a:r>
            </a:p>
            <a:p>
              <a:pPr marL="0" lvl="1">
                <a:spcAft>
                  <a:spcPts val="600"/>
                </a:spcAft>
              </a:pPr>
              <a:r>
                <a:rPr lang="en-US" sz="1600" b="1" dirty="0" smtClean="0"/>
                <a:t>Al Gillen, VP, IDC</a:t>
              </a:r>
              <a:endParaRPr lang="en-US" sz="1600" dirty="0"/>
            </a:p>
          </p:txBody>
        </p:sp>
        <p:sp>
          <p:nvSpPr>
            <p:cNvPr id="49" name="TextBox 48"/>
            <p:cNvSpPr txBox="1"/>
            <p:nvPr/>
          </p:nvSpPr>
          <p:spPr>
            <a:xfrm>
              <a:off x="9828212" y="3276600"/>
              <a:ext cx="2209800" cy="2954655"/>
            </a:xfrm>
            <a:prstGeom prst="rect">
              <a:avLst/>
            </a:prstGeom>
            <a:noFill/>
          </p:spPr>
          <p:txBody>
            <a:bodyPr wrap="square" rtlCol="0">
              <a:spAutoFit/>
            </a:bodyPr>
            <a:lstStyle/>
            <a:p>
              <a:pPr algn="r">
                <a:spcAft>
                  <a:spcPts val="600"/>
                </a:spcAft>
              </a:pPr>
              <a:r>
                <a:rPr lang="en-US" sz="1600" dirty="0" smtClean="0"/>
                <a:t>“… the </a:t>
              </a:r>
              <a:r>
                <a:rPr lang="en-US" sz="1600" b="1" dirty="0" smtClean="0">
                  <a:solidFill>
                    <a:schemeClr val="accent1"/>
                  </a:solidFill>
                </a:rPr>
                <a:t>cost savings </a:t>
              </a:r>
              <a:r>
                <a:rPr lang="en-US" sz="1600" dirty="0" smtClean="0"/>
                <a:t>and integrated </a:t>
              </a:r>
              <a:r>
                <a:rPr lang="en-US" sz="1600" b="1" dirty="0" smtClean="0">
                  <a:solidFill>
                    <a:schemeClr val="accent1"/>
                  </a:solidFill>
                </a:rPr>
                <a:t>management tools </a:t>
              </a:r>
              <a:r>
                <a:rPr lang="en-US" sz="1600" dirty="0" smtClean="0"/>
                <a:t>inherent in a Microsoft solution justified a total migration to Hyper-V.” </a:t>
              </a:r>
              <a:br>
                <a:rPr lang="en-US" sz="1600" dirty="0" smtClean="0"/>
              </a:br>
              <a:endParaRPr lang="en-US" sz="1600" dirty="0" smtClean="0"/>
            </a:p>
            <a:p>
              <a:pPr algn="r">
                <a:spcAft>
                  <a:spcPts val="600"/>
                </a:spcAft>
              </a:pPr>
              <a:r>
                <a:rPr lang="en-US" sz="1600" dirty="0" smtClean="0"/>
                <a:t>Egbert </a:t>
              </a:r>
              <a:r>
                <a:rPr lang="en-US" sz="1600" dirty="0" err="1" smtClean="0"/>
                <a:t>Fichtler</a:t>
              </a:r>
              <a:r>
                <a:rPr lang="en-US" sz="1600" dirty="0" smtClean="0"/>
                <a:t>, Head of IT Infrastructure</a:t>
              </a:r>
              <a:endParaRPr lang="en-US" sz="1600" b="1" dirty="0" smtClean="0"/>
            </a:p>
            <a:p>
              <a:pPr algn="r"/>
              <a:r>
                <a:rPr lang="en-US" sz="1600" b="1" dirty="0" err="1" smtClean="0"/>
                <a:t>Miele</a:t>
              </a:r>
              <a:r>
                <a:rPr lang="en-US" sz="1600" b="1" dirty="0" smtClean="0"/>
                <a:t> </a:t>
              </a:r>
              <a:endParaRPr lang="en-US" sz="1600" b="1" dirty="0"/>
            </a:p>
          </p:txBody>
        </p:sp>
        <p:sp>
          <p:nvSpPr>
            <p:cNvPr id="50" name="TextBox 49"/>
            <p:cNvSpPr txBox="1"/>
            <p:nvPr/>
          </p:nvSpPr>
          <p:spPr>
            <a:xfrm>
              <a:off x="4951412" y="1056382"/>
              <a:ext cx="3276600" cy="1077218"/>
            </a:xfrm>
            <a:prstGeom prst="rect">
              <a:avLst/>
            </a:prstGeom>
            <a:noFill/>
          </p:spPr>
          <p:txBody>
            <a:bodyPr wrap="square" rtlCol="0">
              <a:spAutoFit/>
            </a:bodyPr>
            <a:lstStyle/>
            <a:p>
              <a:r>
                <a:rPr lang="en-US" sz="1600" dirty="0" smtClean="0"/>
                <a:t>China Telecom got its first Internet Datacenter up and running in just six months—half the time it would have taken using VMware.</a:t>
              </a:r>
              <a:endParaRPr lang="en-US" sz="1600" dirty="0"/>
            </a:p>
          </p:txBody>
        </p:sp>
        <p:sp>
          <p:nvSpPr>
            <p:cNvPr id="51" name="TextBox 50"/>
            <p:cNvSpPr txBox="1"/>
            <p:nvPr/>
          </p:nvSpPr>
          <p:spPr>
            <a:xfrm>
              <a:off x="150812" y="4310742"/>
              <a:ext cx="2895600" cy="1646605"/>
            </a:xfrm>
            <a:prstGeom prst="rect">
              <a:avLst/>
            </a:prstGeom>
            <a:noFill/>
          </p:spPr>
          <p:txBody>
            <a:bodyPr wrap="square" rtlCol="0">
              <a:spAutoFit/>
            </a:bodyPr>
            <a:lstStyle/>
            <a:p>
              <a:r>
                <a:rPr lang="en-US" sz="1600" dirty="0" smtClean="0"/>
                <a:t>“Businesses are experiencing speed-to-market and cost containment pressures lifting with cloud computing. It is fast and cheap.” </a:t>
              </a:r>
            </a:p>
            <a:p>
              <a:pPr>
                <a:spcBef>
                  <a:spcPts val="600"/>
                </a:spcBef>
              </a:pPr>
              <a:r>
                <a:rPr lang="en-US" sz="1600" b="1" dirty="0" smtClean="0"/>
                <a:t>Accenture</a:t>
              </a:r>
              <a:endParaRPr lang="en-US" sz="1600" dirty="0"/>
            </a:p>
          </p:txBody>
        </p:sp>
        <p:grpSp>
          <p:nvGrpSpPr>
            <p:cNvPr id="25" name="Group 23"/>
            <p:cNvGrpSpPr/>
            <p:nvPr/>
          </p:nvGrpSpPr>
          <p:grpSpPr>
            <a:xfrm>
              <a:off x="7542212" y="4648200"/>
              <a:ext cx="1600200" cy="1600200"/>
              <a:chOff x="5294312" y="5181600"/>
              <a:chExt cx="1600200" cy="1600200"/>
            </a:xfrm>
            <a:effectLst>
              <a:outerShdw dist="127000" dir="2700000" algn="tl" rotWithShape="0">
                <a:schemeClr val="tx2">
                  <a:alpha val="40000"/>
                </a:schemeClr>
              </a:outerShdw>
            </a:effectLst>
          </p:grpSpPr>
          <p:sp>
            <p:nvSpPr>
              <p:cNvPr id="26" name="Oval 25"/>
              <p:cNvSpPr/>
              <p:nvPr/>
            </p:nvSpPr>
            <p:spPr>
              <a:xfrm>
                <a:off x="5294312" y="5181600"/>
                <a:ext cx="1600200" cy="1600200"/>
              </a:xfrm>
              <a:prstGeom prst="ellipse">
                <a:avLst/>
              </a:prstGeom>
              <a:solidFill>
                <a:schemeClr val="tx2"/>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6" cstate="print">
                <a:lum bright="100000" contrast="100000"/>
              </a:blip>
              <a:stretch>
                <a:fillRect/>
              </a:stretch>
            </p:blipFill>
            <p:spPr>
              <a:xfrm>
                <a:off x="5490324" y="5597652"/>
                <a:ext cx="1208175" cy="785865"/>
              </a:xfrm>
              <a:prstGeom prst="rect">
                <a:avLst/>
              </a:prstGeom>
              <a:noFill/>
              <a:ln>
                <a:noFill/>
              </a:ln>
              <a:effectLst/>
            </p:spPr>
          </p:pic>
        </p:grpSp>
        <p:grpSp>
          <p:nvGrpSpPr>
            <p:cNvPr id="28" name="Group 17"/>
            <p:cNvGrpSpPr/>
            <p:nvPr/>
          </p:nvGrpSpPr>
          <p:grpSpPr>
            <a:xfrm>
              <a:off x="5332412" y="5100145"/>
              <a:ext cx="1600200" cy="1600200"/>
              <a:chOff x="2208212" y="4038600"/>
              <a:chExt cx="1905000" cy="1905000"/>
            </a:xfrm>
            <a:effectLst>
              <a:outerShdw dist="127000" dir="2700000" algn="tl" rotWithShape="0">
                <a:schemeClr val="tx2">
                  <a:alpha val="40000"/>
                </a:schemeClr>
              </a:outerShdw>
            </a:effectLst>
          </p:grpSpPr>
          <p:sp>
            <p:nvSpPr>
              <p:cNvPr id="29" name="Oval 28"/>
              <p:cNvSpPr/>
              <p:nvPr/>
            </p:nvSpPr>
            <p:spPr>
              <a:xfrm>
                <a:off x="2208212" y="4038600"/>
                <a:ext cx="1905000" cy="1905000"/>
              </a:xfrm>
              <a:prstGeom prst="ellipse">
                <a:avLst/>
              </a:prstGeom>
              <a:solidFill>
                <a:schemeClr val="tx2"/>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a:blip r:embed="rId3" cstate="print">
                <a:lum bright="100000" contrast="100000"/>
              </a:blip>
              <a:srcRect/>
              <a:stretch>
                <a:fillRect/>
              </a:stretch>
            </p:blipFill>
            <p:spPr bwMode="auto">
              <a:xfrm>
                <a:off x="2436812" y="4254500"/>
                <a:ext cx="1447800" cy="1447800"/>
              </a:xfrm>
              <a:prstGeom prst="rect">
                <a:avLst/>
              </a:prstGeom>
              <a:noFill/>
              <a:ln w="9525">
                <a:noFill/>
                <a:miter lim="800000"/>
                <a:headEnd/>
                <a:tailEnd/>
              </a:ln>
              <a:effectLst/>
            </p:spPr>
          </p:pic>
        </p:grpSp>
        <p:grpSp>
          <p:nvGrpSpPr>
            <p:cNvPr id="31" name="Group 19"/>
            <p:cNvGrpSpPr/>
            <p:nvPr/>
          </p:nvGrpSpPr>
          <p:grpSpPr>
            <a:xfrm>
              <a:off x="3122612" y="4648200"/>
              <a:ext cx="1600200" cy="1600200"/>
              <a:chOff x="7770812" y="4038600"/>
              <a:chExt cx="1905000" cy="1905000"/>
            </a:xfrm>
            <a:effectLst>
              <a:outerShdw dist="127000" dir="2700000" algn="tl" rotWithShape="0">
                <a:schemeClr val="tx2">
                  <a:alpha val="40000"/>
                </a:schemeClr>
              </a:outerShdw>
            </a:effectLst>
          </p:grpSpPr>
          <p:sp>
            <p:nvSpPr>
              <p:cNvPr id="32" name="Oval 31"/>
              <p:cNvSpPr/>
              <p:nvPr/>
            </p:nvSpPr>
            <p:spPr>
              <a:xfrm>
                <a:off x="7770812" y="4038600"/>
                <a:ext cx="1905000" cy="1905000"/>
              </a:xfrm>
              <a:prstGeom prst="ellipse">
                <a:avLst/>
              </a:prstGeom>
              <a:solidFill>
                <a:schemeClr val="tx2"/>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MAGNUM\Projects\Microsoft\Cloud Power FY12\Design\ICONS_PNG\Application.png"/>
              <p:cNvPicPr>
                <a:picLocks noChangeAspect="1" noChangeArrowheads="1"/>
              </p:cNvPicPr>
              <p:nvPr/>
            </p:nvPicPr>
            <p:blipFill>
              <a:blip r:embed="rId7" cstate="print">
                <a:lum bright="100000" contrast="100000"/>
              </a:blip>
              <a:srcRect/>
              <a:stretch>
                <a:fillRect/>
              </a:stretch>
            </p:blipFill>
            <p:spPr bwMode="auto">
              <a:xfrm>
                <a:off x="7961312" y="4229100"/>
                <a:ext cx="1524000" cy="1524000"/>
              </a:xfrm>
              <a:prstGeom prst="rect">
                <a:avLst/>
              </a:prstGeom>
              <a:noFill/>
            </p:spPr>
          </p:pic>
        </p:grpSp>
        <p:pic>
          <p:nvPicPr>
            <p:cNvPr id="5123" name="Picture 3" descr="\\MAGNUM\Projects\Microsoft\Cloud Power FY12\Design\Icons\PNGs\Private_to_Partner.png"/>
            <p:cNvPicPr>
              <a:picLocks noChangeAspect="1" noChangeArrowheads="1"/>
            </p:cNvPicPr>
            <p:nvPr/>
          </p:nvPicPr>
          <p:blipFill>
            <a:blip r:embed="rId8" cstate="print"/>
            <a:srcRect/>
            <a:stretch>
              <a:fillRect/>
            </a:stretch>
          </p:blipFill>
          <p:spPr bwMode="auto">
            <a:xfrm>
              <a:off x="761092" y="577623"/>
              <a:ext cx="2243366" cy="2243364"/>
            </a:xfrm>
            <a:prstGeom prst="rect">
              <a:avLst/>
            </a:prstGeom>
            <a:noFill/>
          </p:spPr>
        </p:pic>
        <p:pic>
          <p:nvPicPr>
            <p:cNvPr id="5124" name="Picture 4" descr="\\MAGNUM\Projects\Microsoft\Cloud Power FY12\Design\Icons\PNGs\Stop_watch.png"/>
            <p:cNvPicPr>
              <a:picLocks noChangeAspect="1" noChangeArrowheads="1"/>
            </p:cNvPicPr>
            <p:nvPr/>
          </p:nvPicPr>
          <p:blipFill>
            <a:blip r:embed="rId9" cstate="print"/>
            <a:srcRect/>
            <a:stretch>
              <a:fillRect/>
            </a:stretch>
          </p:blipFill>
          <p:spPr bwMode="auto">
            <a:xfrm>
              <a:off x="4037012" y="1066800"/>
              <a:ext cx="1053193" cy="1053193"/>
            </a:xfrm>
            <a:prstGeom prst="rect">
              <a:avLst/>
            </a:prstGeom>
            <a:noFill/>
          </p:spPr>
        </p:pic>
        <p:pic>
          <p:nvPicPr>
            <p:cNvPr id="5125" name="Picture 5" descr="\\MAGNUM\Projects\Microsoft\Cloud Power FY12\Design\Icons\PNGs\Bar.png"/>
            <p:cNvPicPr>
              <a:picLocks noChangeAspect="1" noChangeArrowheads="1"/>
            </p:cNvPicPr>
            <p:nvPr/>
          </p:nvPicPr>
          <p:blipFill>
            <a:blip r:embed="rId10" cstate="print"/>
            <a:srcRect/>
            <a:stretch>
              <a:fillRect/>
            </a:stretch>
          </p:blipFill>
          <p:spPr bwMode="auto">
            <a:xfrm>
              <a:off x="7770812" y="1066800"/>
              <a:ext cx="1828800" cy="1828800"/>
            </a:xfrm>
            <a:prstGeom prst="rect">
              <a:avLst/>
            </a:prstGeom>
            <a:noFill/>
          </p:spPr>
        </p:pic>
        <p:sp>
          <p:nvSpPr>
            <p:cNvPr id="68" name="Flowchart: Process 67"/>
            <p:cNvSpPr/>
            <p:nvPr/>
          </p:nvSpPr>
          <p:spPr>
            <a:xfrm>
              <a:off x="8761412" y="1295400"/>
              <a:ext cx="3427413" cy="762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8284155" y="2679367"/>
              <a:ext cx="1952044" cy="2211948"/>
              <a:chOff x="8380412" y="2819400"/>
              <a:chExt cx="1681162" cy="1905000"/>
            </a:xfrm>
          </p:grpSpPr>
          <p:pic>
            <p:nvPicPr>
              <p:cNvPr id="5127" name="Picture 7" descr="\\MAGNUM\Projects\Microsoft\Cloud Power FY12\Design\Icons\PNGs\Cash.png"/>
              <p:cNvPicPr>
                <a:picLocks noChangeAspect="1" noChangeArrowheads="1"/>
              </p:cNvPicPr>
              <p:nvPr/>
            </p:nvPicPr>
            <p:blipFill>
              <a:blip r:embed="rId11" cstate="print"/>
              <a:srcRect/>
              <a:stretch>
                <a:fillRect/>
              </a:stretch>
            </p:blipFill>
            <p:spPr bwMode="auto">
              <a:xfrm>
                <a:off x="8380412" y="2819400"/>
                <a:ext cx="1681162" cy="1681162"/>
              </a:xfrm>
              <a:prstGeom prst="rect">
                <a:avLst/>
              </a:prstGeom>
              <a:noFill/>
            </p:spPr>
          </p:pic>
          <p:sp>
            <p:nvSpPr>
              <p:cNvPr id="69" name="Oval 68"/>
              <p:cNvSpPr/>
              <p:nvPr/>
            </p:nvSpPr>
            <p:spPr>
              <a:xfrm>
                <a:off x="8761412" y="3733800"/>
                <a:ext cx="990600"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descr="\\MAGNUM\Projects\Microsoft\Cloud Power FY12\Design\Icons\PNGs\Optimized.png"/>
              <p:cNvPicPr>
                <a:picLocks noChangeAspect="1" noChangeArrowheads="1"/>
              </p:cNvPicPr>
              <p:nvPr/>
            </p:nvPicPr>
            <p:blipFill>
              <a:blip r:embed="rId12" cstate="print"/>
              <a:stretch>
                <a:fillRect/>
              </a:stretch>
            </p:blipFill>
            <p:spPr bwMode="auto">
              <a:xfrm>
                <a:off x="8787252" y="3817697"/>
                <a:ext cx="833693" cy="833691"/>
              </a:xfrm>
              <a:prstGeom prst="rect">
                <a:avLst/>
              </a:prstGeom>
              <a:noFill/>
            </p:spPr>
          </p:pic>
        </p:grpSp>
        <p:pic>
          <p:nvPicPr>
            <p:cNvPr id="5130" name="Picture 10" descr="\\MAGNUM\Projects\Microsoft\Cloud Power FY12\Design\Icons\PNGs\Storefront.png"/>
            <p:cNvPicPr>
              <a:picLocks noChangeAspect="1" noChangeArrowheads="1"/>
            </p:cNvPicPr>
            <p:nvPr/>
          </p:nvPicPr>
          <p:blipFill>
            <a:blip r:embed="rId13" cstate="print"/>
            <a:srcRect/>
            <a:stretch>
              <a:fillRect/>
            </a:stretch>
          </p:blipFill>
          <p:spPr bwMode="auto">
            <a:xfrm>
              <a:off x="605743" y="2895600"/>
              <a:ext cx="1600200" cy="1600200"/>
            </a:xfrm>
            <a:prstGeom prst="rect">
              <a:avLst/>
            </a:prstGeom>
            <a:noFill/>
          </p:spPr>
        </p:pic>
        <p:pic>
          <p:nvPicPr>
            <p:cNvPr id="5131" name="Picture 11" descr="\\MAGNUM\Projects\Microsoft\Cloud Power FY12\Design\Icons\PNGs\Money.png"/>
            <p:cNvPicPr>
              <a:picLocks noChangeAspect="1" noChangeArrowheads="1"/>
            </p:cNvPicPr>
            <p:nvPr/>
          </p:nvPicPr>
          <p:blipFill>
            <a:blip r:embed="rId14" cstate="print"/>
            <a:srcRect/>
            <a:stretch>
              <a:fillRect/>
            </a:stretch>
          </p:blipFill>
          <p:spPr bwMode="auto">
            <a:xfrm>
              <a:off x="2053543" y="3124200"/>
              <a:ext cx="1127125" cy="1127125"/>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40"/>
                                        </p:tgtEl>
                                      </p:cBhvr>
                                      <p:by x="300000" y="300000"/>
                                    </p:animScale>
                                  </p:childTnLst>
                                </p:cTn>
                              </p:par>
                              <p:par>
                                <p:cTn id="7" presetID="10" presetClass="exit" presetSubtype="0" fill="hold" nodeType="withEffect">
                                  <p:stCondLst>
                                    <p:cond delay="0"/>
                                  </p:stCondLst>
                                  <p:childTnLst>
                                    <p:animEffect transition="out" filter="fade">
                                      <p:cBhvr>
                                        <p:cTn id="8" dur="1000"/>
                                        <p:tgtEl>
                                          <p:spTgt spid="40"/>
                                        </p:tgtEl>
                                      </p:cBhvr>
                                    </p:animEffect>
                                    <p:set>
                                      <p:cBhvr>
                                        <p:cTn id="9" dur="1" fill="hold">
                                          <p:stCondLst>
                                            <p:cond delay="999"/>
                                          </p:stCondLst>
                                        </p:cTn>
                                        <p:tgtEl>
                                          <p:spTgt spid="40"/>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descr="\\MAGNUM\Projects\Microsoft\Cloud Power FY12\Design\Icons\PNGs\Globe.png"/>
          <p:cNvPicPr>
            <a:picLocks noChangeAspect="1" noChangeArrowheads="1"/>
          </p:cNvPicPr>
          <p:nvPr/>
        </p:nvPicPr>
        <p:blipFill>
          <a:blip r:embed="rId3" cstate="print"/>
          <a:srcRect b="66914"/>
          <a:stretch>
            <a:fillRect/>
          </a:stretch>
        </p:blipFill>
        <p:spPr bwMode="auto">
          <a:xfrm>
            <a:off x="1880918" y="4069812"/>
            <a:ext cx="8426988" cy="2788188"/>
          </a:xfrm>
          <a:prstGeom prst="rect">
            <a:avLst/>
          </a:prstGeom>
          <a:noFill/>
        </p:spPr>
      </p:pic>
      <p:sp>
        <p:nvSpPr>
          <p:cNvPr id="71" name="Rounded Rectangle 70"/>
          <p:cNvSpPr/>
          <p:nvPr/>
        </p:nvSpPr>
        <p:spPr>
          <a:xfrm>
            <a:off x="1065212" y="1866900"/>
            <a:ext cx="10287000" cy="1358900"/>
          </a:xfrm>
          <a:prstGeom prst="roundRect">
            <a:avLst>
              <a:gd name="adj" fmla="val 50000"/>
            </a:avLst>
          </a:prstGeom>
          <a:noFill/>
          <a:ln>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884612" y="3124200"/>
            <a:ext cx="48006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065212" y="1865376"/>
            <a:ext cx="10287000" cy="487680"/>
          </a:xfrm>
          <a:prstGeom prst="roundRect">
            <a:avLst>
              <a:gd name="adj" fmla="val 50000"/>
            </a:avLst>
          </a:prstGeom>
          <a:noFill/>
          <a:ln>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79464" y="2209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96420" y="2209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Private Cloud Defined</a:t>
            </a:r>
            <a:endParaRPr lang="en-US" dirty="0"/>
          </a:p>
        </p:txBody>
      </p:sp>
      <p:sp>
        <p:nvSpPr>
          <p:cNvPr id="4" name="Slide Number Placeholder 3"/>
          <p:cNvSpPr>
            <a:spLocks noGrp="1"/>
          </p:cNvSpPr>
          <p:nvPr>
            <p:ph type="sldNum" sz="quarter" idx="4"/>
          </p:nvPr>
        </p:nvSpPr>
        <p:spPr/>
        <p:txBody>
          <a:bodyPr/>
          <a:lstStyle/>
          <a:p>
            <a:fld id="{40E23B03-6AFE-40A9-BC2C-E89E0B2C5091}" type="slidenum">
              <a:rPr lang="en-US" smtClean="0"/>
              <a:pPr/>
              <a:t>8</a:t>
            </a:fld>
            <a:endParaRPr lang="en-US" dirty="0"/>
          </a:p>
        </p:txBody>
      </p:sp>
      <p:pic>
        <p:nvPicPr>
          <p:cNvPr id="7170" name="Picture 2" descr="\\MAGNUM\Projects\Microsoft\Cloud Power FY12\Design\Icons\PNGs\Man_above_head.png"/>
          <p:cNvPicPr>
            <a:picLocks noChangeAspect="1" noChangeArrowheads="1"/>
          </p:cNvPicPr>
          <p:nvPr/>
        </p:nvPicPr>
        <p:blipFill>
          <a:blip r:embed="rId4" cstate="print">
            <a:lum bright="100000"/>
          </a:blip>
          <a:srcRect/>
          <a:stretch>
            <a:fillRect/>
          </a:stretch>
        </p:blipFill>
        <p:spPr bwMode="auto">
          <a:xfrm>
            <a:off x="4494212" y="1981200"/>
            <a:ext cx="3249613" cy="3249613"/>
          </a:xfrm>
          <a:prstGeom prst="rect">
            <a:avLst/>
          </a:prstGeom>
          <a:noFill/>
        </p:spPr>
      </p:pic>
      <p:sp>
        <p:nvSpPr>
          <p:cNvPr id="56" name="TextBox 55"/>
          <p:cNvSpPr txBox="1"/>
          <p:nvPr/>
        </p:nvSpPr>
        <p:spPr>
          <a:xfrm>
            <a:off x="4097491" y="3619500"/>
            <a:ext cx="5197321" cy="461665"/>
          </a:xfrm>
          <a:prstGeom prst="rect">
            <a:avLst/>
          </a:prstGeom>
          <a:noFill/>
        </p:spPr>
        <p:txBody>
          <a:bodyPr wrap="none" rtlCol="0">
            <a:spAutoFit/>
          </a:bodyPr>
          <a:lstStyle/>
          <a:p>
            <a:pPr algn="ctr"/>
            <a:r>
              <a:rPr lang="en-US" sz="2400" b="1" dirty="0" smtClean="0">
                <a:solidFill>
                  <a:schemeClr val="bg1"/>
                </a:solidFill>
              </a:rPr>
              <a:t>It’s cloud              dedicated to you.</a:t>
            </a:r>
            <a:endParaRPr lang="en-US" sz="2400" b="1" dirty="0">
              <a:solidFill>
                <a:schemeClr val="bg1"/>
              </a:solidFill>
            </a:endParaRPr>
          </a:p>
        </p:txBody>
      </p:sp>
      <p:grpSp>
        <p:nvGrpSpPr>
          <p:cNvPr id="53" name="Group 23"/>
          <p:cNvGrpSpPr/>
          <p:nvPr/>
        </p:nvGrpSpPr>
        <p:grpSpPr>
          <a:xfrm>
            <a:off x="7542212" y="4648200"/>
            <a:ext cx="1600200" cy="1600200"/>
            <a:chOff x="5294312" y="5181600"/>
            <a:chExt cx="1600200" cy="1600200"/>
          </a:xfrm>
          <a:effectLst>
            <a:outerShdw dist="127000" dir="2700000" algn="tl" rotWithShape="0">
              <a:schemeClr val="tx2">
                <a:alpha val="40000"/>
              </a:schemeClr>
            </a:outerShdw>
          </a:effectLst>
        </p:grpSpPr>
        <p:sp>
          <p:nvSpPr>
            <p:cNvPr id="54" name="Oval 53"/>
            <p:cNvSpPr/>
            <p:nvPr/>
          </p:nvSpPr>
          <p:spPr>
            <a:xfrm>
              <a:off x="5294312" y="5181600"/>
              <a:ext cx="1600200" cy="1600200"/>
            </a:xfrm>
            <a:prstGeom prst="ellipse">
              <a:avLst/>
            </a:prstGeom>
            <a:solidFill>
              <a:schemeClr val="tx2"/>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5" cstate="print">
              <a:lum bright="100000" contrast="100000"/>
            </a:blip>
            <a:stretch>
              <a:fillRect/>
            </a:stretch>
          </p:blipFill>
          <p:spPr>
            <a:xfrm>
              <a:off x="5490324" y="5597652"/>
              <a:ext cx="1208175" cy="785865"/>
            </a:xfrm>
            <a:prstGeom prst="rect">
              <a:avLst/>
            </a:prstGeom>
            <a:noFill/>
            <a:ln>
              <a:noFill/>
            </a:ln>
            <a:effectLst/>
          </p:spPr>
        </p:pic>
      </p:grpSp>
      <p:grpSp>
        <p:nvGrpSpPr>
          <p:cNvPr id="57" name="Group 17"/>
          <p:cNvGrpSpPr/>
          <p:nvPr/>
        </p:nvGrpSpPr>
        <p:grpSpPr>
          <a:xfrm>
            <a:off x="5332412" y="5100145"/>
            <a:ext cx="1600200" cy="1600200"/>
            <a:chOff x="2208212" y="4038600"/>
            <a:chExt cx="1905000" cy="1905000"/>
          </a:xfrm>
          <a:effectLst>
            <a:outerShdw dist="127000" dir="2700000" algn="tl" rotWithShape="0">
              <a:schemeClr val="tx2">
                <a:alpha val="40000"/>
              </a:schemeClr>
            </a:outerShdw>
          </a:effectLst>
        </p:grpSpPr>
        <p:sp>
          <p:nvSpPr>
            <p:cNvPr id="58" name="Oval 57"/>
            <p:cNvSpPr/>
            <p:nvPr/>
          </p:nvSpPr>
          <p:spPr>
            <a:xfrm>
              <a:off x="2208212" y="4038600"/>
              <a:ext cx="1905000" cy="1905000"/>
            </a:xfrm>
            <a:prstGeom prst="ellipse">
              <a:avLst/>
            </a:prstGeom>
            <a:solidFill>
              <a:schemeClr val="tx2"/>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2"/>
            <p:cNvPicPr>
              <a:picLocks noChangeAspect="1" noChangeArrowheads="1"/>
            </p:cNvPicPr>
            <p:nvPr/>
          </p:nvPicPr>
          <p:blipFill>
            <a:blip r:embed="rId6" cstate="print">
              <a:lum bright="100000" contrast="100000"/>
            </a:blip>
            <a:srcRect/>
            <a:stretch>
              <a:fillRect/>
            </a:stretch>
          </p:blipFill>
          <p:spPr bwMode="auto">
            <a:xfrm>
              <a:off x="2436812" y="4254500"/>
              <a:ext cx="1447800" cy="1447800"/>
            </a:xfrm>
            <a:prstGeom prst="rect">
              <a:avLst/>
            </a:prstGeom>
            <a:noFill/>
            <a:ln w="9525">
              <a:noFill/>
              <a:miter lim="800000"/>
              <a:headEnd/>
              <a:tailEnd/>
            </a:ln>
            <a:effectLst/>
          </p:spPr>
        </p:pic>
      </p:grpSp>
      <p:grpSp>
        <p:nvGrpSpPr>
          <p:cNvPr id="60" name="Group 19"/>
          <p:cNvGrpSpPr/>
          <p:nvPr/>
        </p:nvGrpSpPr>
        <p:grpSpPr>
          <a:xfrm>
            <a:off x="3122612" y="4648200"/>
            <a:ext cx="1600200" cy="1600200"/>
            <a:chOff x="7770812" y="4038600"/>
            <a:chExt cx="1905000" cy="1905000"/>
          </a:xfrm>
          <a:effectLst>
            <a:outerShdw dist="127000" dir="2700000" algn="tl" rotWithShape="0">
              <a:schemeClr val="tx2">
                <a:alpha val="40000"/>
              </a:schemeClr>
            </a:outerShdw>
          </a:effectLst>
        </p:grpSpPr>
        <p:sp>
          <p:nvSpPr>
            <p:cNvPr id="61" name="Oval 60"/>
            <p:cNvSpPr/>
            <p:nvPr/>
          </p:nvSpPr>
          <p:spPr>
            <a:xfrm>
              <a:off x="7770812" y="4038600"/>
              <a:ext cx="1905000" cy="1905000"/>
            </a:xfrm>
            <a:prstGeom prst="ellipse">
              <a:avLst/>
            </a:prstGeom>
            <a:solidFill>
              <a:schemeClr val="tx2"/>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GNUM\Projects\Microsoft\Cloud Power FY12\Design\ICONS_PNG\Application.png"/>
            <p:cNvPicPr>
              <a:picLocks noChangeAspect="1" noChangeArrowheads="1"/>
            </p:cNvPicPr>
            <p:nvPr/>
          </p:nvPicPr>
          <p:blipFill>
            <a:blip r:embed="rId7" cstate="print">
              <a:lum bright="100000" contrast="100000"/>
            </a:blip>
            <a:srcRect/>
            <a:stretch>
              <a:fillRect/>
            </a:stretch>
          </p:blipFill>
          <p:spPr bwMode="auto">
            <a:xfrm>
              <a:off x="7961312" y="4229100"/>
              <a:ext cx="1524000" cy="1524000"/>
            </a:xfrm>
            <a:prstGeom prst="rect">
              <a:avLst/>
            </a:prstGeom>
            <a:noFill/>
          </p:spPr>
        </p:pic>
      </p:grpSp>
      <p:grpSp>
        <p:nvGrpSpPr>
          <p:cNvPr id="68" name="Group 51"/>
          <p:cNvGrpSpPr/>
          <p:nvPr/>
        </p:nvGrpSpPr>
        <p:grpSpPr>
          <a:xfrm>
            <a:off x="7207666" y="2057400"/>
            <a:ext cx="1401346" cy="1292642"/>
            <a:chOff x="7748256" y="722312"/>
            <a:chExt cx="1401346" cy="1292642"/>
          </a:xfrm>
        </p:grpSpPr>
        <p:sp>
          <p:nvSpPr>
            <p:cNvPr id="69" name="TextBox 68"/>
            <p:cNvSpPr txBox="1"/>
            <p:nvPr/>
          </p:nvSpPr>
          <p:spPr>
            <a:xfrm>
              <a:off x="7748256" y="1676400"/>
              <a:ext cx="1401346" cy="338554"/>
            </a:xfrm>
            <a:prstGeom prst="rect">
              <a:avLst/>
            </a:prstGeom>
            <a:noFill/>
          </p:spPr>
          <p:txBody>
            <a:bodyPr wrap="none" rtlCol="0">
              <a:spAutoFit/>
            </a:bodyPr>
            <a:lstStyle/>
            <a:p>
              <a:r>
                <a:rPr lang="en-US" sz="1600" dirty="0" smtClean="0">
                  <a:solidFill>
                    <a:schemeClr val="bg1"/>
                  </a:solidFill>
                </a:rPr>
                <a:t>Customizable</a:t>
              </a:r>
              <a:endParaRPr lang="en-US" sz="1600" dirty="0">
                <a:solidFill>
                  <a:schemeClr val="bg1"/>
                </a:solidFill>
              </a:endParaRPr>
            </a:p>
          </p:txBody>
        </p:sp>
        <p:pic>
          <p:nvPicPr>
            <p:cNvPr id="70" name="Picture 5" descr="\\MAGNUM\Projects\Microsoft\Cloud Power FY12\Design\Icons\PNGs\Self_Service.png"/>
            <p:cNvPicPr>
              <a:picLocks noChangeAspect="1" noChangeArrowheads="1"/>
            </p:cNvPicPr>
            <p:nvPr/>
          </p:nvPicPr>
          <p:blipFill>
            <a:blip r:embed="rId8" cstate="print"/>
            <a:stretch>
              <a:fillRect/>
            </a:stretch>
          </p:blipFill>
          <p:spPr bwMode="auto">
            <a:xfrm>
              <a:off x="7822868" y="722312"/>
              <a:ext cx="1095376" cy="1095376"/>
            </a:xfrm>
            <a:prstGeom prst="rect">
              <a:avLst/>
            </a:prstGeom>
            <a:noFill/>
          </p:spPr>
        </p:pic>
      </p:grpSp>
      <p:grpSp>
        <p:nvGrpSpPr>
          <p:cNvPr id="73" name="Group 72"/>
          <p:cNvGrpSpPr/>
          <p:nvPr/>
        </p:nvGrpSpPr>
        <p:grpSpPr>
          <a:xfrm>
            <a:off x="4096177" y="2198970"/>
            <a:ext cx="855235" cy="1166086"/>
            <a:chOff x="4212937" y="2324100"/>
            <a:chExt cx="855235" cy="1166086"/>
          </a:xfrm>
        </p:grpSpPr>
        <p:sp>
          <p:nvSpPr>
            <p:cNvPr id="66" name="TextBox 65"/>
            <p:cNvSpPr txBox="1"/>
            <p:nvPr/>
          </p:nvSpPr>
          <p:spPr>
            <a:xfrm>
              <a:off x="4212937" y="3151632"/>
              <a:ext cx="855235" cy="338554"/>
            </a:xfrm>
            <a:prstGeom prst="rect">
              <a:avLst/>
            </a:prstGeom>
            <a:noFill/>
          </p:spPr>
          <p:txBody>
            <a:bodyPr wrap="none" rtlCol="0">
              <a:spAutoFit/>
            </a:bodyPr>
            <a:lstStyle/>
            <a:p>
              <a:pPr algn="ctr"/>
              <a:r>
                <a:rPr lang="en-US" sz="1600" dirty="0" smtClean="0">
                  <a:solidFill>
                    <a:schemeClr val="bg1"/>
                  </a:solidFill>
                </a:rPr>
                <a:t>Control</a:t>
              </a:r>
              <a:endParaRPr lang="en-US" sz="1600" dirty="0">
                <a:solidFill>
                  <a:schemeClr val="bg1"/>
                </a:solidFill>
              </a:endParaRPr>
            </a:p>
          </p:txBody>
        </p:sp>
        <p:pic>
          <p:nvPicPr>
            <p:cNvPr id="1026" name="Picture 2" descr="\\MAGNUM\Projects\Microsoft\Cloud Power FY12\Design\Icons\PNGs\Control.png"/>
            <p:cNvPicPr>
              <a:picLocks noChangeAspect="1" noChangeArrowheads="1"/>
            </p:cNvPicPr>
            <p:nvPr/>
          </p:nvPicPr>
          <p:blipFill>
            <a:blip r:embed="rId9" cstate="print"/>
            <a:srcRect/>
            <a:stretch>
              <a:fillRect/>
            </a:stretch>
          </p:blipFill>
          <p:spPr bwMode="auto">
            <a:xfrm>
              <a:off x="4216400" y="2324100"/>
              <a:ext cx="836612" cy="836612"/>
            </a:xfrm>
            <a:prstGeom prst="rect">
              <a:avLst/>
            </a:prstGeom>
            <a:noFill/>
          </p:spPr>
        </p:pic>
      </p:grpSp>
      <p:pic>
        <p:nvPicPr>
          <p:cNvPr id="1027" name="Picture 3" descr="\\MAGNUM\Projects\Microsoft\Cloud Power FY12\Design\Icons\PNGs\Man_laso.png"/>
          <p:cNvPicPr>
            <a:picLocks noChangeAspect="1" noChangeArrowheads="1"/>
          </p:cNvPicPr>
          <p:nvPr/>
        </p:nvPicPr>
        <p:blipFill>
          <a:blip r:embed="rId10" cstate="print">
            <a:lum bright="100000"/>
          </a:blip>
          <a:srcRect/>
          <a:stretch>
            <a:fillRect/>
          </a:stretch>
        </p:blipFill>
        <p:spPr bwMode="auto">
          <a:xfrm>
            <a:off x="4494212" y="1981200"/>
            <a:ext cx="3246120" cy="3246120"/>
          </a:xfrm>
          <a:prstGeom prst="rect">
            <a:avLst/>
          </a:prstGeom>
          <a:noFill/>
        </p:spPr>
      </p:pic>
      <p:sp>
        <p:nvSpPr>
          <p:cNvPr id="63" name="Rectangle 62"/>
          <p:cNvSpPr/>
          <p:nvPr/>
        </p:nvSpPr>
        <p:spPr>
          <a:xfrm>
            <a:off x="3046412" y="1752600"/>
            <a:ext cx="62484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349066" y="623248"/>
            <a:ext cx="5670284" cy="1538863"/>
            <a:chOff x="3349066" y="623248"/>
            <a:chExt cx="5670284" cy="1538863"/>
          </a:xfrm>
        </p:grpSpPr>
        <p:grpSp>
          <p:nvGrpSpPr>
            <p:cNvPr id="43" name="Group 48"/>
            <p:cNvGrpSpPr/>
            <p:nvPr/>
          </p:nvGrpSpPr>
          <p:grpSpPr>
            <a:xfrm>
              <a:off x="6446384" y="1168904"/>
              <a:ext cx="845058" cy="870096"/>
              <a:chOff x="6344199" y="1267968"/>
              <a:chExt cx="845058" cy="870096"/>
            </a:xfrm>
          </p:grpSpPr>
          <p:sp>
            <p:nvSpPr>
              <p:cNvPr id="75" name="TextBox 74"/>
              <p:cNvSpPr txBox="1"/>
              <p:nvPr/>
            </p:nvSpPr>
            <p:spPr>
              <a:xfrm>
                <a:off x="6347885" y="1799510"/>
                <a:ext cx="742511" cy="338554"/>
              </a:xfrm>
              <a:prstGeom prst="rect">
                <a:avLst/>
              </a:prstGeom>
              <a:noFill/>
            </p:spPr>
            <p:txBody>
              <a:bodyPr wrap="none" rtlCol="0">
                <a:spAutoFit/>
              </a:bodyPr>
              <a:lstStyle/>
              <a:p>
                <a:pPr algn="ctr"/>
                <a:r>
                  <a:rPr lang="en-US" sz="1600" dirty="0" smtClean="0">
                    <a:solidFill>
                      <a:schemeClr val="bg1"/>
                    </a:solidFill>
                  </a:rPr>
                  <a:t>Elastic</a:t>
                </a:r>
                <a:endParaRPr lang="en-US" sz="1600" dirty="0">
                  <a:solidFill>
                    <a:schemeClr val="bg1"/>
                  </a:solidFill>
                </a:endParaRPr>
              </a:p>
            </p:txBody>
          </p:sp>
          <p:sp>
            <p:nvSpPr>
              <p:cNvPr id="76" name="Left-Right Arrow 75"/>
              <p:cNvSpPr/>
              <p:nvPr/>
            </p:nvSpPr>
            <p:spPr>
              <a:xfrm>
                <a:off x="6344199" y="1267968"/>
                <a:ext cx="845058" cy="278896"/>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50"/>
            <p:cNvGrpSpPr/>
            <p:nvPr/>
          </p:nvGrpSpPr>
          <p:grpSpPr>
            <a:xfrm>
              <a:off x="7683728" y="662936"/>
              <a:ext cx="1335622" cy="1376064"/>
              <a:chOff x="7558624" y="762000"/>
              <a:chExt cx="1335622" cy="1376064"/>
            </a:xfrm>
          </p:grpSpPr>
          <p:sp>
            <p:nvSpPr>
              <p:cNvPr id="67" name="TextBox 66"/>
              <p:cNvSpPr txBox="1"/>
              <p:nvPr/>
            </p:nvSpPr>
            <p:spPr>
              <a:xfrm>
                <a:off x="7558624" y="1799510"/>
                <a:ext cx="1335622" cy="338554"/>
              </a:xfrm>
              <a:prstGeom prst="rect">
                <a:avLst/>
              </a:prstGeom>
              <a:noFill/>
            </p:spPr>
            <p:txBody>
              <a:bodyPr wrap="none" rtlCol="0">
                <a:spAutoFit/>
              </a:bodyPr>
              <a:lstStyle/>
              <a:p>
                <a:r>
                  <a:rPr lang="en-US" sz="1600" dirty="0" smtClean="0">
                    <a:solidFill>
                      <a:schemeClr val="bg1"/>
                    </a:solidFill>
                  </a:rPr>
                  <a:t>Usage Based</a:t>
                </a:r>
                <a:endParaRPr lang="en-US" sz="1600" dirty="0">
                  <a:solidFill>
                    <a:schemeClr val="bg1"/>
                  </a:solidFill>
                </a:endParaRPr>
              </a:p>
            </p:txBody>
          </p:sp>
          <p:pic>
            <p:nvPicPr>
              <p:cNvPr id="74" name="Picture 4" descr="\\MAGNUM\Projects\Microsoft\Cloud Power FY12\Design\Icons\PNGs\Scalable_Elastic_4.png"/>
              <p:cNvPicPr>
                <a:picLocks noChangeAspect="1" noChangeArrowheads="1"/>
              </p:cNvPicPr>
              <p:nvPr/>
            </p:nvPicPr>
            <p:blipFill>
              <a:blip r:embed="rId11" cstate="print"/>
              <a:stretch>
                <a:fillRect/>
              </a:stretch>
            </p:blipFill>
            <p:spPr bwMode="auto">
              <a:xfrm>
                <a:off x="7657232" y="762000"/>
                <a:ext cx="1059540" cy="1059540"/>
              </a:xfrm>
              <a:prstGeom prst="rect">
                <a:avLst/>
              </a:prstGeom>
              <a:noFill/>
            </p:spPr>
          </p:pic>
        </p:grpSp>
        <p:grpSp>
          <p:nvGrpSpPr>
            <p:cNvPr id="46" name="Group 51"/>
            <p:cNvGrpSpPr/>
            <p:nvPr/>
          </p:nvGrpSpPr>
          <p:grpSpPr>
            <a:xfrm>
              <a:off x="4762500" y="623248"/>
              <a:ext cx="1217193" cy="1415752"/>
              <a:chOff x="4688196" y="722312"/>
              <a:chExt cx="1217193" cy="1415752"/>
            </a:xfrm>
          </p:grpSpPr>
          <p:sp>
            <p:nvSpPr>
              <p:cNvPr id="64" name="TextBox 63"/>
              <p:cNvSpPr txBox="1"/>
              <p:nvPr/>
            </p:nvSpPr>
            <p:spPr>
              <a:xfrm>
                <a:off x="4688196" y="1799510"/>
                <a:ext cx="1217193" cy="338554"/>
              </a:xfrm>
              <a:prstGeom prst="rect">
                <a:avLst/>
              </a:prstGeom>
              <a:noFill/>
            </p:spPr>
            <p:txBody>
              <a:bodyPr wrap="none" rtlCol="0">
                <a:spAutoFit/>
              </a:bodyPr>
              <a:lstStyle/>
              <a:p>
                <a:r>
                  <a:rPr lang="en-US" sz="1600" dirty="0" smtClean="0">
                    <a:solidFill>
                      <a:schemeClr val="bg1"/>
                    </a:solidFill>
                  </a:rPr>
                  <a:t>Self Service</a:t>
                </a:r>
                <a:endParaRPr lang="en-US" sz="1600" dirty="0">
                  <a:solidFill>
                    <a:schemeClr val="bg1"/>
                  </a:solidFill>
                </a:endParaRPr>
              </a:p>
            </p:txBody>
          </p:sp>
          <p:pic>
            <p:nvPicPr>
              <p:cNvPr id="65" name="Picture 5" descr="\\MAGNUM\Projects\Microsoft\Cloud Power FY12\Design\Icons\PNGs\Self_Service.png"/>
              <p:cNvPicPr>
                <a:picLocks noChangeAspect="1" noChangeArrowheads="1"/>
              </p:cNvPicPr>
              <p:nvPr/>
            </p:nvPicPr>
            <p:blipFill>
              <a:blip r:embed="rId12" cstate="print"/>
              <a:srcRect/>
              <a:stretch>
                <a:fillRect/>
              </a:stretch>
            </p:blipFill>
            <p:spPr bwMode="auto">
              <a:xfrm>
                <a:off x="4724708" y="722312"/>
                <a:ext cx="1095376" cy="1095376"/>
              </a:xfrm>
              <a:prstGeom prst="rect">
                <a:avLst/>
              </a:prstGeom>
              <a:noFill/>
            </p:spPr>
          </p:pic>
        </p:grpSp>
        <p:grpSp>
          <p:nvGrpSpPr>
            <p:cNvPr id="50" name="Group 49"/>
            <p:cNvGrpSpPr/>
            <p:nvPr/>
          </p:nvGrpSpPr>
          <p:grpSpPr>
            <a:xfrm>
              <a:off x="3349066" y="660331"/>
              <a:ext cx="1089978" cy="1501780"/>
              <a:chOff x="3402088" y="759395"/>
              <a:chExt cx="1089978" cy="1501780"/>
            </a:xfrm>
          </p:grpSpPr>
          <p:sp>
            <p:nvSpPr>
              <p:cNvPr id="51" name="TextBox 50"/>
              <p:cNvSpPr txBox="1"/>
              <p:nvPr/>
            </p:nvSpPr>
            <p:spPr>
              <a:xfrm>
                <a:off x="3402088" y="1676400"/>
                <a:ext cx="1089978" cy="584775"/>
              </a:xfrm>
              <a:prstGeom prst="rect">
                <a:avLst/>
              </a:prstGeom>
              <a:noFill/>
            </p:spPr>
            <p:txBody>
              <a:bodyPr wrap="none" rtlCol="0">
                <a:spAutoFit/>
              </a:bodyPr>
              <a:lstStyle/>
              <a:p>
                <a:pPr algn="ctr"/>
                <a:r>
                  <a:rPr lang="en-US" sz="1600" dirty="0" smtClean="0">
                    <a:solidFill>
                      <a:schemeClr val="bg1"/>
                    </a:solidFill>
                  </a:rPr>
                  <a:t>Pooled </a:t>
                </a:r>
              </a:p>
              <a:p>
                <a:pPr algn="ctr"/>
                <a:r>
                  <a:rPr lang="en-US" sz="1600" dirty="0" smtClean="0">
                    <a:solidFill>
                      <a:schemeClr val="bg1"/>
                    </a:solidFill>
                  </a:rPr>
                  <a:t>Resources</a:t>
                </a:r>
                <a:endParaRPr lang="en-US" sz="1600" dirty="0">
                  <a:solidFill>
                    <a:schemeClr val="bg1"/>
                  </a:solidFill>
                </a:endParaRPr>
              </a:p>
            </p:txBody>
          </p:sp>
          <p:pic>
            <p:nvPicPr>
              <p:cNvPr id="52" name="Picture 7" descr="\\MAGNUM\Projects\Microsoft\Cloud Power FY12\Design\Icons\PNGs\Metering.png"/>
              <p:cNvPicPr>
                <a:picLocks noChangeAspect="1" noChangeArrowheads="1"/>
              </p:cNvPicPr>
              <p:nvPr/>
            </p:nvPicPr>
            <p:blipFill>
              <a:blip r:embed="rId13" cstate="print"/>
              <a:stretch>
                <a:fillRect/>
              </a:stretch>
            </p:blipFill>
            <p:spPr bwMode="auto">
              <a:xfrm>
                <a:off x="3409903" y="759395"/>
                <a:ext cx="1055462" cy="1055462"/>
              </a:xfrm>
              <a:prstGeom prst="rect">
                <a:avLst/>
              </a:prstGeom>
              <a:noFill/>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8"/>
                                        </p:tgtEl>
                                      </p:cBhvr>
                                    </p:animEffect>
                                    <p:set>
                                      <p:cBhvr>
                                        <p:cTn id="7" dur="1" fill="hold">
                                          <p:stCondLst>
                                            <p:cond delay="999"/>
                                          </p:stCondLst>
                                        </p:cTn>
                                        <p:tgtEl>
                                          <p:spTgt spid="48"/>
                                        </p:tgtEl>
                                        <p:attrNameLst>
                                          <p:attrName>style.visibility</p:attrName>
                                        </p:attrNameLst>
                                      </p:cBhvr>
                                      <p:to>
                                        <p:strVal val="hidden"/>
                                      </p:to>
                                    </p:set>
                                  </p:childTnLst>
                                </p:cTn>
                              </p:par>
                              <p:par>
                                <p:cTn id="8" presetID="2" presetClass="exit" presetSubtype="8" fill="hold" nodeType="withEffect">
                                  <p:stCondLst>
                                    <p:cond delay="0"/>
                                  </p:stCondLst>
                                  <p:childTnLst>
                                    <p:anim calcmode="lin" valueType="num">
                                      <p:cBhvr additive="base">
                                        <p:cTn id="9" dur="1000"/>
                                        <p:tgtEl>
                                          <p:spTgt spid="60"/>
                                        </p:tgtEl>
                                        <p:attrNameLst>
                                          <p:attrName>ppt_x</p:attrName>
                                        </p:attrNameLst>
                                      </p:cBhvr>
                                      <p:tavLst>
                                        <p:tav tm="0">
                                          <p:val>
                                            <p:strVal val="ppt_x"/>
                                          </p:val>
                                        </p:tav>
                                        <p:tav tm="100000">
                                          <p:val>
                                            <p:strVal val="0-ppt_w/2"/>
                                          </p:val>
                                        </p:tav>
                                      </p:tavLst>
                                    </p:anim>
                                    <p:anim calcmode="lin" valueType="num">
                                      <p:cBhvr additive="base">
                                        <p:cTn id="10" dur="1000"/>
                                        <p:tgtEl>
                                          <p:spTgt spid="60"/>
                                        </p:tgtEl>
                                        <p:attrNameLst>
                                          <p:attrName>ppt_y</p:attrName>
                                        </p:attrNameLst>
                                      </p:cBhvr>
                                      <p:tavLst>
                                        <p:tav tm="0">
                                          <p:val>
                                            <p:strVal val="ppt_y"/>
                                          </p:val>
                                        </p:tav>
                                        <p:tav tm="100000">
                                          <p:val>
                                            <p:strVal val="ppt_y"/>
                                          </p:val>
                                        </p:tav>
                                      </p:tavLst>
                                    </p:anim>
                                    <p:set>
                                      <p:cBhvr>
                                        <p:cTn id="11" dur="1" fill="hold">
                                          <p:stCondLst>
                                            <p:cond delay="999"/>
                                          </p:stCondLst>
                                        </p:cTn>
                                        <p:tgtEl>
                                          <p:spTgt spid="60"/>
                                        </p:tgtEl>
                                        <p:attrNameLst>
                                          <p:attrName>style.visibility</p:attrName>
                                        </p:attrNameLst>
                                      </p:cBhvr>
                                      <p:to>
                                        <p:strVal val="hidden"/>
                                      </p:to>
                                    </p:set>
                                  </p:childTnLst>
                                </p:cTn>
                              </p:par>
                              <p:par>
                                <p:cTn id="12" presetID="2" presetClass="exit" presetSubtype="2" fill="hold" nodeType="withEffect">
                                  <p:stCondLst>
                                    <p:cond delay="0"/>
                                  </p:stCondLst>
                                  <p:childTnLst>
                                    <p:anim calcmode="lin" valueType="num">
                                      <p:cBhvr additive="base">
                                        <p:cTn id="13" dur="1000"/>
                                        <p:tgtEl>
                                          <p:spTgt spid="53"/>
                                        </p:tgtEl>
                                        <p:attrNameLst>
                                          <p:attrName>ppt_x</p:attrName>
                                        </p:attrNameLst>
                                      </p:cBhvr>
                                      <p:tavLst>
                                        <p:tav tm="0">
                                          <p:val>
                                            <p:strVal val="ppt_x"/>
                                          </p:val>
                                        </p:tav>
                                        <p:tav tm="100000">
                                          <p:val>
                                            <p:strVal val="1+ppt_w/2"/>
                                          </p:val>
                                        </p:tav>
                                      </p:tavLst>
                                    </p:anim>
                                    <p:anim calcmode="lin" valueType="num">
                                      <p:cBhvr additive="base">
                                        <p:cTn id="14" dur="1000"/>
                                        <p:tgtEl>
                                          <p:spTgt spid="53"/>
                                        </p:tgtEl>
                                        <p:attrNameLst>
                                          <p:attrName>ppt_y</p:attrName>
                                        </p:attrNameLst>
                                      </p:cBhvr>
                                      <p:tavLst>
                                        <p:tav tm="0">
                                          <p:val>
                                            <p:strVal val="ppt_y"/>
                                          </p:val>
                                        </p:tav>
                                        <p:tav tm="100000">
                                          <p:val>
                                            <p:strVal val="ppt_y"/>
                                          </p:val>
                                        </p:tav>
                                      </p:tavLst>
                                    </p:anim>
                                    <p:set>
                                      <p:cBhvr>
                                        <p:cTn id="15" dur="1" fill="hold">
                                          <p:stCondLst>
                                            <p:cond delay="999"/>
                                          </p:stCondLst>
                                        </p:cTn>
                                        <p:tgtEl>
                                          <p:spTgt spid="53"/>
                                        </p:tgtEl>
                                        <p:attrNameLst>
                                          <p:attrName>style.visibility</p:attrName>
                                        </p:attrNameLst>
                                      </p:cBhvr>
                                      <p:to>
                                        <p:strVal val="hidden"/>
                                      </p:to>
                                    </p:set>
                                  </p:childTnLst>
                                </p:cTn>
                              </p:par>
                            </p:childTnLst>
                          </p:cTn>
                        </p:par>
                        <p:par>
                          <p:cTn id="16" fill="hold">
                            <p:stCondLst>
                              <p:cond delay="1000"/>
                            </p:stCondLst>
                            <p:childTnLst>
                              <p:par>
                                <p:cTn id="17" presetID="10" presetClass="exit" presetSubtype="0" fill="hold" grpId="0" nodeType="afterEffect">
                                  <p:stCondLst>
                                    <p:cond delay="0"/>
                                  </p:stCondLst>
                                  <p:childTnLst>
                                    <p:animEffect transition="out" filter="fade">
                                      <p:cBhvr>
                                        <p:cTn id="18" dur="1000"/>
                                        <p:tgtEl>
                                          <p:spTgt spid="47"/>
                                        </p:tgtEl>
                                      </p:cBhvr>
                                    </p:animEffect>
                                    <p:set>
                                      <p:cBhvr>
                                        <p:cTn id="19" dur="1" fill="hold">
                                          <p:stCondLst>
                                            <p:cond delay="999"/>
                                          </p:stCondLst>
                                        </p:cTn>
                                        <p:tgtEl>
                                          <p:spTgt spid="4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45"/>
                                        </p:tgtEl>
                                      </p:cBhvr>
                                    </p:animEffect>
                                    <p:set>
                                      <p:cBhvr>
                                        <p:cTn id="22" dur="1" fill="hold">
                                          <p:stCondLst>
                                            <p:cond delay="999"/>
                                          </p:stCondLst>
                                        </p:cTn>
                                        <p:tgtEl>
                                          <p:spTgt spid="4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7170"/>
                                        </p:tgtEl>
                                      </p:cBhvr>
                                    </p:animEffect>
                                    <p:set>
                                      <p:cBhvr>
                                        <p:cTn id="25" dur="1" fill="hold">
                                          <p:stCondLst>
                                            <p:cond delay="999"/>
                                          </p:stCondLst>
                                        </p:cTn>
                                        <p:tgtEl>
                                          <p:spTgt spid="717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childTnLst>
                                </p:cTn>
                              </p:par>
                              <p:par>
                                <p:cTn id="35" presetID="10"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000"/>
                                        <p:tgtEl>
                                          <p:spTgt spid="73"/>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5" grpId="0" animBg="1"/>
      <p:bldP spid="48" grpId="0" animBg="1"/>
      <p:bldP spid="47" grpId="0" animBg="1"/>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E23B03-6AFE-40A9-BC2C-E89E0B2C5091}" type="slidenum">
              <a:rPr lang="en-US" smtClean="0"/>
              <a:pPr/>
              <a:t>9</a:t>
            </a:fld>
            <a:endParaRPr lang="en-US" dirty="0"/>
          </a:p>
        </p:txBody>
      </p:sp>
      <p:sp>
        <p:nvSpPr>
          <p:cNvPr id="10" name="Subtitle 4"/>
          <p:cNvSpPr txBox="1">
            <a:spLocks/>
          </p:cNvSpPr>
          <p:nvPr/>
        </p:nvSpPr>
        <p:spPr>
          <a:xfrm>
            <a:off x="5789612" y="4038600"/>
            <a:ext cx="5486413" cy="1295400"/>
          </a:xfrm>
          <a:prstGeom prst="rect">
            <a:avLst/>
          </a:prstGeom>
        </p:spPr>
        <p:txBody>
          <a:bodyPr lIns="91433" tIns="45717" rIns="91433" bIns="45717"/>
          <a:lstStyle/>
          <a:p>
            <a:pPr indent="-342876" algn="r">
              <a:defRPr/>
            </a:pPr>
            <a:r>
              <a:rPr lang="en-US" sz="1600" b="1" dirty="0" smtClean="0">
                <a:solidFill>
                  <a:schemeClr val="bg1"/>
                </a:solidFill>
              </a:rPr>
              <a:t>Rand Morimoto</a:t>
            </a:r>
          </a:p>
          <a:p>
            <a:pPr indent="-342876" algn="r">
              <a:defRPr/>
            </a:pPr>
            <a:r>
              <a:rPr lang="en-US" sz="1600" dirty="0" smtClean="0">
                <a:solidFill>
                  <a:schemeClr val="bg1"/>
                </a:solidFill>
              </a:rPr>
              <a:t>President </a:t>
            </a:r>
          </a:p>
          <a:p>
            <a:pPr indent="-342876" algn="r">
              <a:defRPr/>
            </a:pPr>
            <a:r>
              <a:rPr lang="en-US" sz="1600" dirty="0" smtClean="0">
                <a:solidFill>
                  <a:schemeClr val="bg1"/>
                </a:solidFill>
              </a:rPr>
              <a:t>Convergent Computing</a:t>
            </a:r>
            <a:endParaRPr lang="en-US" sz="1600" dirty="0">
              <a:solidFill>
                <a:schemeClr val="bg1"/>
              </a:solidFill>
            </a:endParaRPr>
          </a:p>
        </p:txBody>
      </p:sp>
      <p:sp>
        <p:nvSpPr>
          <p:cNvPr id="11" name="TextBox 10"/>
          <p:cNvSpPr txBox="1"/>
          <p:nvPr/>
        </p:nvSpPr>
        <p:spPr>
          <a:xfrm>
            <a:off x="1565846" y="1968556"/>
            <a:ext cx="566166" cy="1308044"/>
          </a:xfrm>
          <a:prstGeom prst="rect">
            <a:avLst/>
          </a:prstGeom>
          <a:noFill/>
        </p:spPr>
        <p:txBody>
          <a:bodyPr wrap="none" lIns="91433" tIns="45717" rIns="91433" bIns="45717" rtlCol="0">
            <a:spAutoFit/>
          </a:bodyPr>
          <a:lstStyle/>
          <a:p>
            <a:r>
              <a:rPr lang="en-US" sz="7900" dirty="0" smtClean="0">
                <a:solidFill>
                  <a:schemeClr val="bg1"/>
                </a:solidFill>
              </a:rPr>
              <a:t>“</a:t>
            </a:r>
            <a:endParaRPr lang="en-US" sz="7900" dirty="0">
              <a:solidFill>
                <a:schemeClr val="bg1"/>
              </a:solidFill>
            </a:endParaRPr>
          </a:p>
        </p:txBody>
      </p:sp>
      <p:sp>
        <p:nvSpPr>
          <p:cNvPr id="12" name="TextBox 11"/>
          <p:cNvSpPr txBox="1"/>
          <p:nvPr/>
        </p:nvSpPr>
        <p:spPr>
          <a:xfrm>
            <a:off x="4766246" y="3657600"/>
            <a:ext cx="566166" cy="1308044"/>
          </a:xfrm>
          <a:prstGeom prst="rect">
            <a:avLst/>
          </a:prstGeom>
          <a:noFill/>
        </p:spPr>
        <p:txBody>
          <a:bodyPr wrap="none" lIns="91433" tIns="45717" rIns="91433" bIns="45717" rtlCol="0">
            <a:spAutoFit/>
          </a:bodyPr>
          <a:lstStyle/>
          <a:p>
            <a:r>
              <a:rPr lang="en-US" sz="7900" dirty="0" smtClean="0">
                <a:solidFill>
                  <a:schemeClr val="bg1"/>
                </a:solidFill>
              </a:rPr>
              <a:t>“</a:t>
            </a:r>
            <a:endParaRPr lang="en-US" sz="7900" dirty="0">
              <a:solidFill>
                <a:schemeClr val="bg1"/>
              </a:solidFill>
            </a:endParaRPr>
          </a:p>
        </p:txBody>
      </p:sp>
      <p:pic>
        <p:nvPicPr>
          <p:cNvPr id="32" name="Picture 2" descr="C:\Users\Neville.Burdan\Desktop\OneCloud\Top-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2188826" cy="5437736"/>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p:cNvSpPr txBox="1">
            <a:spLocks/>
          </p:cNvSpPr>
          <p:nvPr/>
        </p:nvSpPr>
        <p:spPr>
          <a:xfrm>
            <a:off x="303212" y="685800"/>
            <a:ext cx="9826699" cy="914400"/>
          </a:xfrm>
          <a:prstGeom prst="rect">
            <a:avLst/>
          </a:prstGeom>
        </p:spPr>
        <p:txBody>
          <a:bodyPr/>
          <a:lstStyle>
            <a:lvl1pPr algn="l" defTabSz="914400" rtl="0" eaLnBrk="1" latinLnBrk="0" hangingPunct="1">
              <a:lnSpc>
                <a:spcPts val="2400"/>
              </a:lnSpc>
              <a:spcBef>
                <a:spcPct val="0"/>
              </a:spcBef>
              <a:buNone/>
              <a:defRPr sz="3000" b="1" kern="1200" cap="none" baseline="0">
                <a:solidFill>
                  <a:srgbClr val="00AFDB"/>
                </a:solidFill>
                <a:latin typeface="Segoe UI" pitchFamily="34" charset="0"/>
                <a:ea typeface="Segoe UI" pitchFamily="34" charset="0"/>
                <a:cs typeface="Segoe UI" pitchFamily="34" charset="0"/>
              </a:defRPr>
            </a:lvl1pPr>
          </a:lstStyle>
          <a:p>
            <a:r>
              <a:rPr lang="en-US" sz="3600" dirty="0">
                <a:solidFill>
                  <a:srgbClr val="00BBE1"/>
                </a:solidFill>
              </a:rPr>
              <a:t>Cloud Power </a:t>
            </a:r>
            <a:r>
              <a:rPr lang="en-US" sz="3600" dirty="0" smtClean="0">
                <a:solidFill>
                  <a:srgbClr val="00BBE1"/>
                </a:solidFill>
              </a:rPr>
              <a:t>Unleashed</a:t>
            </a:r>
          </a:p>
          <a:p>
            <a:endParaRPr lang="en-US" sz="3200" dirty="0">
              <a:solidFill>
                <a:srgbClr val="00BBE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11" y="6019800"/>
            <a:ext cx="2757380" cy="764546"/>
          </a:xfrm>
          <a:prstGeom prst="rect">
            <a:avLst/>
          </a:prstGeom>
        </p:spPr>
      </p:pic>
      <p:sp>
        <p:nvSpPr>
          <p:cNvPr id="4" name="TextBox 3"/>
          <p:cNvSpPr txBox="1"/>
          <p:nvPr/>
        </p:nvSpPr>
        <p:spPr>
          <a:xfrm>
            <a:off x="8304212" y="2753380"/>
            <a:ext cx="2453877" cy="523220"/>
          </a:xfrm>
          <a:prstGeom prst="rect">
            <a:avLst/>
          </a:prstGeom>
          <a:noFill/>
        </p:spPr>
        <p:txBody>
          <a:bodyPr wrap="none" rtlCol="0">
            <a:spAutoFit/>
          </a:bodyPr>
          <a:lstStyle/>
          <a:p>
            <a:r>
              <a:rPr lang="en-US" sz="2800" b="1" dirty="0" smtClean="0"/>
              <a:t>Private Cloud</a:t>
            </a:r>
            <a:endParaRPr lang="en-US" sz="2800" b="1" dirty="0"/>
          </a:p>
        </p:txBody>
      </p:sp>
    </p:spTree>
    <p:extLst>
      <p:ext uri="{BB962C8B-B14F-4D97-AF65-F5344CB8AC3E}">
        <p14:creationId xmlns:p14="http://schemas.microsoft.com/office/powerpoint/2010/main" val="363658389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1100_CloudServices_PPTtemplate_M1r2t0_ml">
  <a:themeElements>
    <a:clrScheme name="CloudPower">
      <a:dk1>
        <a:srgbClr val="404040"/>
      </a:dk1>
      <a:lt1>
        <a:sysClr val="window" lastClr="FFFFFF"/>
      </a:lt1>
      <a:dk2>
        <a:srgbClr val="00303A"/>
      </a:dk2>
      <a:lt2>
        <a:srgbClr val="FFFFFF"/>
      </a:lt2>
      <a:accent1>
        <a:srgbClr val="00AFDB"/>
      </a:accent1>
      <a:accent2>
        <a:srgbClr val="00BBE1"/>
      </a:accent2>
      <a:accent3>
        <a:srgbClr val="56C8E7"/>
      </a:accent3>
      <a:accent4>
        <a:srgbClr val="77D0EA"/>
      </a:accent4>
      <a:accent5>
        <a:srgbClr val="95D8EE"/>
      </a:accent5>
      <a:accent6>
        <a:srgbClr val="00495B"/>
      </a:accent6>
      <a:hlink>
        <a:srgbClr val="00AFDB"/>
      </a:hlink>
      <a:folHlink>
        <a:srgbClr val="00AFD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11169</TotalTime>
  <Words>1002</Words>
  <Application>Microsoft Office PowerPoint</Application>
  <PresentationFormat>Custom</PresentationFormat>
  <Paragraphs>274</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11100_CloudServices_PPTtemplate_M1r2t0_ml</vt:lpstr>
      <vt:lpstr>Changing The Conversation:  Microsoft Private Cloud  </vt:lpstr>
      <vt:lpstr>The Next Transformation - Cloud Computing</vt:lpstr>
      <vt:lpstr>Your Challenges Today </vt:lpstr>
      <vt:lpstr>Microsoft’s Public Cloud Learning</vt:lpstr>
      <vt:lpstr>Microsoft’s Public Cloud Learning</vt:lpstr>
      <vt:lpstr>Microsoft’s Public Cloud Learning</vt:lpstr>
      <vt:lpstr>It Is Possible Today</vt:lpstr>
      <vt:lpstr>The Private Cloud Defined</vt:lpstr>
      <vt:lpstr>PowerPoint Presentation</vt:lpstr>
      <vt:lpstr>Key elements of the onecloud framework</vt:lpstr>
      <vt:lpstr>PowerPoint Presentation</vt:lpstr>
      <vt:lpstr>New Partnerships</vt:lpstr>
      <vt:lpstr>Ministry of Manpower</vt:lpstr>
      <vt:lpstr>Ministry of Manpower</vt:lpstr>
      <vt:lpstr>Summary</vt:lpstr>
      <vt:lpstr>Thank you</vt:lpstr>
    </vt:vector>
  </TitlesOfParts>
  <Company>Morse Best Innovation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 Flandreau</dc:creator>
  <cp:lastModifiedBy>Anand Kamat</cp:lastModifiedBy>
  <cp:revision>267</cp:revision>
  <dcterms:created xsi:type="dcterms:W3CDTF">2011-05-06T17:59:48Z</dcterms:created>
  <dcterms:modified xsi:type="dcterms:W3CDTF">2011-10-14T09:42:41Z</dcterms:modified>
</cp:coreProperties>
</file>